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62" r:id="rId1"/>
    <p:sldMasterId id="2147484286" r:id="rId2"/>
  </p:sldMasterIdLst>
  <p:notesMasterIdLst>
    <p:notesMasterId r:id="rId30"/>
  </p:notesMasterIdLst>
  <p:sldIdLst>
    <p:sldId id="777" r:id="rId3"/>
    <p:sldId id="780" r:id="rId4"/>
    <p:sldId id="778" r:id="rId5"/>
    <p:sldId id="608" r:id="rId6"/>
    <p:sldId id="607" r:id="rId7"/>
    <p:sldId id="611" r:id="rId8"/>
    <p:sldId id="614" r:id="rId9"/>
    <p:sldId id="610" r:id="rId10"/>
    <p:sldId id="606" r:id="rId11"/>
    <p:sldId id="617" r:id="rId12"/>
    <p:sldId id="616" r:id="rId13"/>
    <p:sldId id="615" r:id="rId14"/>
    <p:sldId id="623" r:id="rId15"/>
    <p:sldId id="622" r:id="rId16"/>
    <p:sldId id="627" r:id="rId17"/>
    <p:sldId id="626" r:id="rId18"/>
    <p:sldId id="625" r:id="rId19"/>
    <p:sldId id="630" r:id="rId20"/>
    <p:sldId id="629" r:id="rId21"/>
    <p:sldId id="628" r:id="rId22"/>
    <p:sldId id="624" r:id="rId23"/>
    <p:sldId id="654" r:id="rId24"/>
    <p:sldId id="633" r:id="rId25"/>
    <p:sldId id="632" r:id="rId26"/>
    <p:sldId id="631" r:id="rId27"/>
    <p:sldId id="634" r:id="rId28"/>
    <p:sldId id="638" r:id="rId29"/>
  </p:sldIdLst>
  <p:sldSz cx="9144000" cy="6858000" type="screen4x3"/>
  <p:notesSz cx="6858000" cy="9144000"/>
  <p:defaultTextStyle>
    <a:defPPr>
      <a:defRPr lang="tr-TR"/>
    </a:defPPr>
    <a:lvl1pPr algn="l" rtl="0" fontAlgn="base">
      <a:spcBef>
        <a:spcPct val="0"/>
      </a:spcBef>
      <a:spcAft>
        <a:spcPct val="0"/>
      </a:spcAft>
      <a:defRPr sz="2000" kern="1200">
        <a:solidFill>
          <a:schemeClr val="tx1"/>
        </a:solidFill>
        <a:latin typeface="Arial" charset="0"/>
        <a:ea typeface="+mn-ea"/>
        <a:cs typeface="Arial" charset="0"/>
      </a:defRPr>
    </a:lvl1pPr>
    <a:lvl2pPr marL="457200" algn="l" rtl="0" fontAlgn="base">
      <a:spcBef>
        <a:spcPct val="0"/>
      </a:spcBef>
      <a:spcAft>
        <a:spcPct val="0"/>
      </a:spcAft>
      <a:defRPr sz="2000" kern="1200">
        <a:solidFill>
          <a:schemeClr val="tx1"/>
        </a:solidFill>
        <a:latin typeface="Arial" charset="0"/>
        <a:ea typeface="+mn-ea"/>
        <a:cs typeface="Arial" charset="0"/>
      </a:defRPr>
    </a:lvl2pPr>
    <a:lvl3pPr marL="914400" algn="l" rtl="0" fontAlgn="base">
      <a:spcBef>
        <a:spcPct val="0"/>
      </a:spcBef>
      <a:spcAft>
        <a:spcPct val="0"/>
      </a:spcAft>
      <a:defRPr sz="2000" kern="1200">
        <a:solidFill>
          <a:schemeClr val="tx1"/>
        </a:solidFill>
        <a:latin typeface="Arial" charset="0"/>
        <a:ea typeface="+mn-ea"/>
        <a:cs typeface="Arial" charset="0"/>
      </a:defRPr>
    </a:lvl3pPr>
    <a:lvl4pPr marL="1371600" algn="l" rtl="0" fontAlgn="base">
      <a:spcBef>
        <a:spcPct val="0"/>
      </a:spcBef>
      <a:spcAft>
        <a:spcPct val="0"/>
      </a:spcAft>
      <a:defRPr sz="2000" kern="1200">
        <a:solidFill>
          <a:schemeClr val="tx1"/>
        </a:solidFill>
        <a:latin typeface="Arial" charset="0"/>
        <a:ea typeface="+mn-ea"/>
        <a:cs typeface="Arial" charset="0"/>
      </a:defRPr>
    </a:lvl4pPr>
    <a:lvl5pPr marL="1828800" algn="l" rtl="0" fontAlgn="base">
      <a:spcBef>
        <a:spcPct val="0"/>
      </a:spcBef>
      <a:spcAft>
        <a:spcPct val="0"/>
      </a:spcAft>
      <a:defRPr sz="2000" kern="1200">
        <a:solidFill>
          <a:schemeClr val="tx1"/>
        </a:solidFill>
        <a:latin typeface="Arial" charset="0"/>
        <a:ea typeface="+mn-ea"/>
        <a:cs typeface="Arial" charset="0"/>
      </a:defRPr>
    </a:lvl5pPr>
    <a:lvl6pPr marL="2286000" algn="l" defTabSz="914400" rtl="0" eaLnBrk="1" latinLnBrk="0" hangingPunct="1">
      <a:defRPr sz="2000" kern="1200">
        <a:solidFill>
          <a:schemeClr val="tx1"/>
        </a:solidFill>
        <a:latin typeface="Arial" charset="0"/>
        <a:ea typeface="+mn-ea"/>
        <a:cs typeface="Arial" charset="0"/>
      </a:defRPr>
    </a:lvl6pPr>
    <a:lvl7pPr marL="2743200" algn="l" defTabSz="914400" rtl="0" eaLnBrk="1" latinLnBrk="0" hangingPunct="1">
      <a:defRPr sz="2000" kern="1200">
        <a:solidFill>
          <a:schemeClr val="tx1"/>
        </a:solidFill>
        <a:latin typeface="Arial" charset="0"/>
        <a:ea typeface="+mn-ea"/>
        <a:cs typeface="Arial" charset="0"/>
      </a:defRPr>
    </a:lvl7pPr>
    <a:lvl8pPr marL="3200400" algn="l" defTabSz="914400" rtl="0" eaLnBrk="1" latinLnBrk="0" hangingPunct="1">
      <a:defRPr sz="2000" kern="1200">
        <a:solidFill>
          <a:schemeClr val="tx1"/>
        </a:solidFill>
        <a:latin typeface="Arial" charset="0"/>
        <a:ea typeface="+mn-ea"/>
        <a:cs typeface="Arial" charset="0"/>
      </a:defRPr>
    </a:lvl8pPr>
    <a:lvl9pPr marL="3657600" algn="l" defTabSz="914400" rtl="0" eaLnBrk="1" latinLnBrk="0" hangingPunct="1">
      <a:defRPr sz="20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97D"/>
    <a:srgbClr val="ED3037"/>
    <a:srgbClr val="000064"/>
    <a:srgbClr val="00007C"/>
    <a:srgbClr val="FFFFCC"/>
    <a:srgbClr val="FFFF00"/>
    <a:srgbClr val="FF0066"/>
    <a:srgbClr val="CCCCFF"/>
    <a:srgbClr val="FFFF66"/>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22" autoAdjust="0"/>
    <p:restoredTop sz="96287" autoAdjust="0"/>
  </p:normalViewPr>
  <p:slideViewPr>
    <p:cSldViewPr>
      <p:cViewPr varScale="1">
        <p:scale>
          <a:sx n="110" d="100"/>
          <a:sy n="110" d="100"/>
        </p:scale>
        <p:origin x="165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20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lnSpc>
                <a:spcPct val="80000"/>
              </a:lnSpc>
              <a:spcBef>
                <a:spcPct val="20000"/>
              </a:spcBef>
              <a:buClr>
                <a:schemeClr val="hlink"/>
              </a:buClr>
              <a:buFont typeface="Wingdings" pitchFamily="2" charset="2"/>
              <a:buChar char="l"/>
              <a:defRPr sz="1200">
                <a:effectLst>
                  <a:outerShdw blurRad="38100" dist="38100" dir="2700000" algn="tl">
                    <a:srgbClr val="000000">
                      <a:alpha val="43137"/>
                    </a:srgbClr>
                  </a:outerShdw>
                </a:effectLst>
                <a:latin typeface="Arial" charset="0"/>
                <a:cs typeface="+mn-cs"/>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lnSpc>
                <a:spcPct val="80000"/>
              </a:lnSpc>
              <a:spcBef>
                <a:spcPct val="20000"/>
              </a:spcBef>
              <a:buClr>
                <a:schemeClr val="hlink"/>
              </a:buClr>
              <a:buFont typeface="Wingdings" pitchFamily="2" charset="2"/>
              <a:buChar char="l"/>
              <a:defRPr sz="1200">
                <a:effectLst>
                  <a:outerShdw blurRad="38100" dist="38100" dir="2700000" algn="tl">
                    <a:srgbClr val="000000">
                      <a:alpha val="43137"/>
                    </a:srgbClr>
                  </a:outerShdw>
                </a:effectLst>
                <a:latin typeface="Arial" charset="0"/>
                <a:cs typeface="+mn-cs"/>
              </a:defRPr>
            </a:lvl1pPr>
          </a:lstStyle>
          <a:p>
            <a:pPr>
              <a:defRPr/>
            </a:pPr>
            <a:fld id="{9E624B57-B45F-4BC2-BEA0-EF3409643C7A}" type="datetimeFigureOut">
              <a:rPr lang="tr-TR"/>
              <a:pPr>
                <a:defRPr/>
              </a:pPr>
              <a:t>27.10.2023</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a:t>Asıl metin stillerini düzenlemek için tıklatın</a:t>
            </a:r>
          </a:p>
          <a:p>
            <a:pPr lvl="1"/>
            <a:r>
              <a:rPr lang="tr-TR" noProof="0"/>
              <a:t>İkinci düzey</a:t>
            </a:r>
          </a:p>
          <a:p>
            <a:pPr lvl="2"/>
            <a:r>
              <a:rPr lang="tr-TR" noProof="0"/>
              <a:t>Üçüncü düzey</a:t>
            </a:r>
          </a:p>
          <a:p>
            <a:pPr lvl="3"/>
            <a:r>
              <a:rPr lang="tr-TR" noProof="0"/>
              <a:t>Dördüncü düzey</a:t>
            </a:r>
          </a:p>
          <a:p>
            <a:pPr lvl="4"/>
            <a:r>
              <a:rPr lang="tr-TR" noProof="0"/>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lnSpc>
                <a:spcPct val="80000"/>
              </a:lnSpc>
              <a:spcBef>
                <a:spcPct val="20000"/>
              </a:spcBef>
              <a:buClr>
                <a:schemeClr val="hlink"/>
              </a:buClr>
              <a:buFont typeface="Wingdings" pitchFamily="2" charset="2"/>
              <a:buChar char="l"/>
              <a:defRPr sz="1200">
                <a:effectLst>
                  <a:outerShdw blurRad="38100" dist="38100" dir="2700000" algn="tl">
                    <a:srgbClr val="000000">
                      <a:alpha val="43137"/>
                    </a:srgbClr>
                  </a:outerShdw>
                </a:effectLst>
                <a:latin typeface="Arial" charset="0"/>
                <a:cs typeface="+mn-cs"/>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lnSpc>
                <a:spcPct val="80000"/>
              </a:lnSpc>
              <a:spcBef>
                <a:spcPct val="20000"/>
              </a:spcBef>
              <a:buClr>
                <a:schemeClr val="hlink"/>
              </a:buClr>
              <a:buFont typeface="Wingdings" pitchFamily="2" charset="2"/>
              <a:buChar char="l"/>
              <a:defRPr sz="1200">
                <a:effectLst>
                  <a:outerShdw blurRad="38100" dist="38100" dir="2700000" algn="tl">
                    <a:srgbClr val="000000">
                      <a:alpha val="43137"/>
                    </a:srgbClr>
                  </a:outerShdw>
                </a:effectLst>
                <a:latin typeface="Arial" charset="0"/>
                <a:cs typeface="+mn-cs"/>
              </a:defRPr>
            </a:lvl1pPr>
          </a:lstStyle>
          <a:p>
            <a:pPr>
              <a:defRPr/>
            </a:pPr>
            <a:fld id="{FE3A6C1D-56E8-43BB-84B3-7F60A02C9B9C}" type="slidenum">
              <a:rPr lang="tr-TR"/>
              <a:pPr>
                <a:defRPr/>
              </a:pPr>
              <a:t>‹#›</a:t>
            </a:fld>
            <a:endParaRPr lang="tr-TR"/>
          </a:p>
        </p:txBody>
      </p:sp>
    </p:spTree>
    <p:extLst>
      <p:ext uri="{BB962C8B-B14F-4D97-AF65-F5344CB8AC3E}">
        <p14:creationId xmlns:p14="http://schemas.microsoft.com/office/powerpoint/2010/main" val="26779973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48130"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p>
        </p:txBody>
      </p:sp>
      <p:sp>
        <p:nvSpPr>
          <p:cNvPr id="4" name="3 Slayt Numarası Yer Tutucusu"/>
          <p:cNvSpPr>
            <a:spLocks noGrp="1"/>
          </p:cNvSpPr>
          <p:nvPr>
            <p:ph type="sldNum" sz="quarter" idx="5"/>
          </p:nvPr>
        </p:nvSpPr>
        <p:spPr/>
        <p:txBody>
          <a:bodyPr/>
          <a:lstStyle/>
          <a:p>
            <a:pPr>
              <a:defRPr/>
            </a:pPr>
            <a:fld id="{DBDE75A3-6C51-41BE-A894-AFDE5002304C}" type="slidenum">
              <a:rPr lang="tr-TR"/>
              <a:pPr>
                <a:defRPr/>
              </a:pPr>
              <a:t>21</a:t>
            </a:fld>
            <a:endParaRPr lang="tr-TR" dirty="0"/>
          </a:p>
        </p:txBody>
      </p:sp>
    </p:spTree>
    <p:extLst>
      <p:ext uri="{BB962C8B-B14F-4D97-AF65-F5344CB8AC3E}">
        <p14:creationId xmlns:p14="http://schemas.microsoft.com/office/powerpoint/2010/main" val="2543079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tr-TR"/>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F7D08768-DB5F-4D8C-8EBA-B881FDFF93B7}" type="slidenum">
              <a:rPr lang="tr-TR" smtClean="0"/>
              <a:pPr>
                <a:defRPr/>
              </a:pPr>
              <a:t>‹#›</a:t>
            </a:fld>
            <a:endParaRPr lang="tr-TR"/>
          </a:p>
        </p:txBody>
      </p:sp>
    </p:spTree>
    <p:extLst>
      <p:ext uri="{BB962C8B-B14F-4D97-AF65-F5344CB8AC3E}">
        <p14:creationId xmlns:p14="http://schemas.microsoft.com/office/powerpoint/2010/main" val="2431258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38CE22BF-6123-4592-8D96-579F77162D3F}" type="slidenum">
              <a:rPr lang="tr-TR" smtClean="0"/>
              <a:pPr>
                <a:defRPr/>
              </a:pPr>
              <a:t>‹#›</a:t>
            </a:fld>
            <a:endParaRPr lang="tr-TR"/>
          </a:p>
        </p:txBody>
      </p:sp>
    </p:spTree>
    <p:extLst>
      <p:ext uri="{BB962C8B-B14F-4D97-AF65-F5344CB8AC3E}">
        <p14:creationId xmlns:p14="http://schemas.microsoft.com/office/powerpoint/2010/main" val="673592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tr-TR"/>
              <a:t>Asıl başlık stili için tıklatın</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5EF7F61A-F355-41C5-BFD4-A064FF5C94C6}" type="slidenum">
              <a:rPr lang="tr-TR" smtClean="0"/>
              <a:pPr>
                <a:defRPr/>
              </a:pPr>
              <a:t>‹#›</a:t>
            </a:fld>
            <a:endParaRPr lang="tr-TR"/>
          </a:p>
        </p:txBody>
      </p:sp>
    </p:spTree>
    <p:extLst>
      <p:ext uri="{BB962C8B-B14F-4D97-AF65-F5344CB8AC3E}">
        <p14:creationId xmlns:p14="http://schemas.microsoft.com/office/powerpoint/2010/main" val="20702201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tr-TR"/>
              <a:t>Asıl başlık stili için tıklatın</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pPr>
              <a:defRPr/>
            </a:pPr>
            <a:endParaRPr lang="tr-TR"/>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pPr>
              <a:defRPr/>
            </a:pPr>
            <a:endParaRPr lang="tr-TR"/>
          </a:p>
        </p:txBody>
      </p:sp>
      <p:sp>
        <p:nvSpPr>
          <p:cNvPr id="6" name="Slide Number Placeholder 5"/>
          <p:cNvSpPr>
            <a:spLocks noGrp="1"/>
          </p:cNvSpPr>
          <p:nvPr>
            <p:ph type="sldNum" sz="quarter" idx="12"/>
          </p:nvPr>
        </p:nvSpPr>
        <p:spPr>
          <a:xfrm>
            <a:off x="7812360" y="6431831"/>
            <a:ext cx="1197219" cy="404614"/>
          </a:xfrm>
        </p:spPr>
        <p:txBody>
          <a:bodyPr/>
          <a:lstStyle>
            <a:lvl1pPr>
              <a:defRPr baseline="0">
                <a:solidFill>
                  <a:schemeClr val="tx2"/>
                </a:solidFill>
              </a:defRPr>
            </a:lvl1pPr>
          </a:lstStyle>
          <a:p>
            <a:pPr>
              <a:defRPr/>
            </a:pPr>
            <a:fld id="{F7D08768-DB5F-4D8C-8EBA-B881FDFF93B7}" type="slidenum">
              <a:rPr lang="tr-TR" smtClean="0"/>
              <a:pPr>
                <a:defRPr/>
              </a:pPr>
              <a:t>‹#›</a:t>
            </a:fld>
            <a:endParaRPr lang="tr-TR"/>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0941044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a:xfrm>
            <a:off x="7812360" y="6440069"/>
            <a:ext cx="1197219" cy="404614"/>
          </a:xfrm>
        </p:spPr>
        <p:txBody>
          <a:bodyPr/>
          <a:lstStyle/>
          <a:p>
            <a:pPr>
              <a:defRPr/>
            </a:pPr>
            <a:fld id="{7DD282B4-FBA4-4A1E-BD40-41BDB66442AA}" type="slidenum">
              <a:rPr lang="tr-TR" smtClean="0"/>
              <a:pPr>
                <a:defRPr/>
              </a:pPr>
              <a:t>‹#›</a:t>
            </a:fld>
            <a:endParaRPr lang="tr-TR"/>
          </a:p>
        </p:txBody>
      </p:sp>
    </p:spTree>
    <p:extLst>
      <p:ext uri="{BB962C8B-B14F-4D97-AF65-F5344CB8AC3E}">
        <p14:creationId xmlns:p14="http://schemas.microsoft.com/office/powerpoint/2010/main" val="3530944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pPr>
              <a:defRPr/>
            </a:pPr>
            <a:endParaRPr lang="tr-TR"/>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pPr>
              <a:defRPr/>
            </a:pPr>
            <a:endParaRPr lang="tr-TR"/>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pPr>
              <a:defRPr/>
            </a:pPr>
            <a:fld id="{CCFD00BD-2EFD-47D3-A26E-BC9B81402CE5}" type="slidenum">
              <a:rPr lang="tr-TR" smtClean="0"/>
              <a:pPr>
                <a:defRPr/>
              </a:pPr>
              <a:t>‹#›</a:t>
            </a:fld>
            <a:endParaRPr lang="tr-TR"/>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2775739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a:t>Asıl başlık stili için tıklatın</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66ED515C-95BE-4EB2-A558-F8EBD5793C39}" type="slidenum">
              <a:rPr lang="tr-TR" smtClean="0"/>
              <a:pPr>
                <a:defRPr/>
              </a:pPr>
              <a:t>‹#›</a:t>
            </a:fld>
            <a:endParaRPr lang="tr-TR"/>
          </a:p>
        </p:txBody>
      </p:sp>
    </p:spTree>
    <p:extLst>
      <p:ext uri="{BB962C8B-B14F-4D97-AF65-F5344CB8AC3E}">
        <p14:creationId xmlns:p14="http://schemas.microsoft.com/office/powerpoint/2010/main" val="26361582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pPr>
              <a:defRPr/>
            </a:pPr>
            <a:endParaRPr lang="tr-TR"/>
          </a:p>
        </p:txBody>
      </p:sp>
      <p:sp>
        <p:nvSpPr>
          <p:cNvPr id="8" name="Footer Placeholder 7"/>
          <p:cNvSpPr>
            <a:spLocks noGrp="1"/>
          </p:cNvSpPr>
          <p:nvPr>
            <p:ph type="ftr" sz="quarter" idx="11"/>
          </p:nvPr>
        </p:nvSpPr>
        <p:spPr/>
        <p:txBody>
          <a:bodyPr/>
          <a:lstStyle/>
          <a:p>
            <a:pPr>
              <a:defRPr/>
            </a:pPr>
            <a:endParaRPr lang="tr-TR"/>
          </a:p>
        </p:txBody>
      </p:sp>
      <p:sp>
        <p:nvSpPr>
          <p:cNvPr id="9" name="Slide Number Placeholder 8"/>
          <p:cNvSpPr>
            <a:spLocks noGrp="1"/>
          </p:cNvSpPr>
          <p:nvPr>
            <p:ph type="sldNum" sz="quarter" idx="12"/>
          </p:nvPr>
        </p:nvSpPr>
        <p:spPr/>
        <p:txBody>
          <a:bodyPr/>
          <a:lstStyle/>
          <a:p>
            <a:pPr>
              <a:defRPr/>
            </a:pPr>
            <a:fld id="{01758850-4F67-432F-911C-C0A3C1F20BBF}" type="slidenum">
              <a:rPr lang="tr-TR" smtClean="0"/>
              <a:pPr>
                <a:defRPr/>
              </a:pPr>
              <a:t>‹#›</a:t>
            </a:fld>
            <a:endParaRPr lang="tr-TR"/>
          </a:p>
        </p:txBody>
      </p:sp>
    </p:spTree>
    <p:extLst>
      <p:ext uri="{BB962C8B-B14F-4D97-AF65-F5344CB8AC3E}">
        <p14:creationId xmlns:p14="http://schemas.microsoft.com/office/powerpoint/2010/main" val="14218960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pPr>
              <a:defRPr/>
            </a:pPr>
            <a:endParaRPr lang="tr-TR"/>
          </a:p>
        </p:txBody>
      </p:sp>
      <p:sp>
        <p:nvSpPr>
          <p:cNvPr id="4" name="Footer Placeholder 3"/>
          <p:cNvSpPr>
            <a:spLocks noGrp="1"/>
          </p:cNvSpPr>
          <p:nvPr>
            <p:ph type="ftr" sz="quarter" idx="11"/>
          </p:nvPr>
        </p:nvSpPr>
        <p:spPr/>
        <p:txBody>
          <a:bodyPr/>
          <a:lstStyle/>
          <a:p>
            <a:pPr>
              <a:defRPr/>
            </a:pPr>
            <a:endParaRPr lang="tr-TR"/>
          </a:p>
        </p:txBody>
      </p:sp>
      <p:sp>
        <p:nvSpPr>
          <p:cNvPr id="5" name="Slide Number Placeholder 4"/>
          <p:cNvSpPr>
            <a:spLocks noGrp="1"/>
          </p:cNvSpPr>
          <p:nvPr>
            <p:ph type="sldNum" sz="quarter" idx="12"/>
          </p:nvPr>
        </p:nvSpPr>
        <p:spPr/>
        <p:txBody>
          <a:bodyPr/>
          <a:lstStyle/>
          <a:p>
            <a:pPr>
              <a:defRPr/>
            </a:pPr>
            <a:fld id="{E37523F5-670B-4DF7-BE33-C428116A8A2F}" type="slidenum">
              <a:rPr lang="tr-TR" smtClean="0"/>
              <a:pPr>
                <a:defRPr/>
              </a:pPr>
              <a:t>‹#›</a:t>
            </a:fld>
            <a:endParaRPr lang="tr-TR"/>
          </a:p>
        </p:txBody>
      </p:sp>
    </p:spTree>
    <p:extLst>
      <p:ext uri="{BB962C8B-B14F-4D97-AF65-F5344CB8AC3E}">
        <p14:creationId xmlns:p14="http://schemas.microsoft.com/office/powerpoint/2010/main" val="15561842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tr-TR"/>
          </a:p>
        </p:txBody>
      </p:sp>
      <p:sp>
        <p:nvSpPr>
          <p:cNvPr id="3" name="Footer Placeholder 2"/>
          <p:cNvSpPr>
            <a:spLocks noGrp="1"/>
          </p:cNvSpPr>
          <p:nvPr>
            <p:ph type="ftr" sz="quarter" idx="11"/>
          </p:nvPr>
        </p:nvSpPr>
        <p:spPr/>
        <p:txBody>
          <a:bodyPr/>
          <a:lstStyle/>
          <a:p>
            <a:pPr>
              <a:defRPr/>
            </a:pPr>
            <a:endParaRPr lang="tr-TR"/>
          </a:p>
        </p:txBody>
      </p:sp>
      <p:sp>
        <p:nvSpPr>
          <p:cNvPr id="4" name="Slide Number Placeholder 3"/>
          <p:cNvSpPr>
            <a:spLocks noGrp="1"/>
          </p:cNvSpPr>
          <p:nvPr>
            <p:ph type="sldNum" sz="quarter" idx="12"/>
          </p:nvPr>
        </p:nvSpPr>
        <p:spPr/>
        <p:txBody>
          <a:bodyPr/>
          <a:lstStyle/>
          <a:p>
            <a:pPr>
              <a:defRPr/>
            </a:pPr>
            <a:fld id="{1C133C00-03BC-4C24-AA85-5DDF18AEDB52}" type="slidenum">
              <a:rPr lang="tr-TR" smtClean="0"/>
              <a:pPr>
                <a:defRPr/>
              </a:pPr>
              <a:t>‹#›</a:t>
            </a:fld>
            <a:endParaRPr lang="tr-TR"/>
          </a:p>
        </p:txBody>
      </p:sp>
    </p:spTree>
    <p:extLst>
      <p:ext uri="{BB962C8B-B14F-4D97-AF65-F5344CB8AC3E}">
        <p14:creationId xmlns:p14="http://schemas.microsoft.com/office/powerpoint/2010/main" val="9207646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tr-TR"/>
              <a:t>Asıl başlık stili için tıklatın</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pPr>
              <a:defRPr/>
            </a:pPr>
            <a:endParaRPr lang="tr-TR"/>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pPr>
              <a:defRPr/>
            </a:pPr>
            <a:endParaRPr lang="tr-TR"/>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pPr>
              <a:defRPr/>
            </a:pPr>
            <a:fld id="{A41823E2-9308-465D-BD27-DDB613BE635E}" type="slidenum">
              <a:rPr lang="tr-TR" smtClean="0"/>
              <a:pPr>
                <a:defRPr/>
              </a:pPr>
              <a:t>‹#›</a:t>
            </a:fld>
            <a:endParaRPr lang="tr-TR"/>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85223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7DD282B4-FBA4-4A1E-BD40-41BDB66442AA}" type="slidenum">
              <a:rPr lang="tr-TR" smtClean="0"/>
              <a:pPr>
                <a:defRPr/>
              </a:pPr>
              <a:t>‹#›</a:t>
            </a:fld>
            <a:endParaRPr lang="tr-TR"/>
          </a:p>
        </p:txBody>
      </p:sp>
    </p:spTree>
    <p:extLst>
      <p:ext uri="{BB962C8B-B14F-4D97-AF65-F5344CB8AC3E}">
        <p14:creationId xmlns:p14="http://schemas.microsoft.com/office/powerpoint/2010/main" val="30192127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a:t>Resim eklemek için simgeyi tıklatın</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pPr>
              <a:defRPr/>
            </a:pPr>
            <a:endParaRPr lang="tr-TR"/>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pPr>
              <a:defRPr/>
            </a:pPr>
            <a:endParaRPr lang="tr-TR"/>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pPr>
              <a:defRPr/>
            </a:pPr>
            <a:fld id="{DD5BA476-B206-4907-A65B-05CE35431EE2}" type="slidenum">
              <a:rPr lang="tr-TR" smtClean="0"/>
              <a:pPr>
                <a:defRPr/>
              </a:pPr>
              <a:t>‹#›</a:t>
            </a:fld>
            <a:endParaRPr lang="tr-TR"/>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636864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38CE22BF-6123-4592-8D96-579F77162D3F}" type="slidenum">
              <a:rPr lang="tr-TR" smtClean="0"/>
              <a:pPr>
                <a:defRPr/>
              </a:pPr>
              <a:t>‹#›</a:t>
            </a:fld>
            <a:endParaRPr lang="tr-TR"/>
          </a:p>
        </p:txBody>
      </p:sp>
    </p:spTree>
    <p:extLst>
      <p:ext uri="{BB962C8B-B14F-4D97-AF65-F5344CB8AC3E}">
        <p14:creationId xmlns:p14="http://schemas.microsoft.com/office/powerpoint/2010/main" val="18427370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5EF7F61A-F355-41C5-BFD4-A064FF5C94C6}" type="slidenum">
              <a:rPr lang="tr-TR" smtClean="0"/>
              <a:pPr>
                <a:defRPr/>
              </a:pPr>
              <a:t>‹#›</a:t>
            </a:fld>
            <a:endParaRPr lang="tr-TR"/>
          </a:p>
        </p:txBody>
      </p:sp>
    </p:spTree>
    <p:extLst>
      <p:ext uri="{BB962C8B-B14F-4D97-AF65-F5344CB8AC3E}">
        <p14:creationId xmlns:p14="http://schemas.microsoft.com/office/powerpoint/2010/main" val="4135994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tr-TR"/>
              <a:t>Asıl başlık stili için tıklatın</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CCFD00BD-2EFD-47D3-A26E-BC9B81402CE5}" type="slidenum">
              <a:rPr lang="tr-TR" smtClean="0"/>
              <a:pPr>
                <a:defRPr/>
              </a:pPr>
              <a:t>‹#›</a:t>
            </a:fld>
            <a:endParaRPr lang="tr-TR"/>
          </a:p>
        </p:txBody>
      </p:sp>
    </p:spTree>
    <p:extLst>
      <p:ext uri="{BB962C8B-B14F-4D97-AF65-F5344CB8AC3E}">
        <p14:creationId xmlns:p14="http://schemas.microsoft.com/office/powerpoint/2010/main" val="2738974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66ED515C-95BE-4EB2-A558-F8EBD5793C39}" type="slidenum">
              <a:rPr lang="tr-TR" smtClean="0"/>
              <a:pPr>
                <a:defRPr/>
              </a:pPr>
              <a:t>‹#›</a:t>
            </a:fld>
            <a:endParaRPr lang="tr-TR"/>
          </a:p>
        </p:txBody>
      </p:sp>
    </p:spTree>
    <p:extLst>
      <p:ext uri="{BB962C8B-B14F-4D97-AF65-F5344CB8AC3E}">
        <p14:creationId xmlns:p14="http://schemas.microsoft.com/office/powerpoint/2010/main" val="1491041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Content Placeholder 3"/>
          <p:cNvSpPr>
            <a:spLocks noGrp="1"/>
          </p:cNvSpPr>
          <p:nvPr>
            <p:ph sz="half" idx="2"/>
          </p:nvPr>
        </p:nvSpPr>
        <p:spPr>
          <a:xfrm>
            <a:off x="633845" y="2507551"/>
            <a:ext cx="3867150" cy="36805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Content Placeholder 5"/>
          <p:cNvSpPr>
            <a:spLocks noGrp="1"/>
          </p:cNvSpPr>
          <p:nvPr>
            <p:ph sz="quarter" idx="4"/>
          </p:nvPr>
        </p:nvSpPr>
        <p:spPr>
          <a:xfrm>
            <a:off x="4629150" y="2507551"/>
            <a:ext cx="3886201" cy="36805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pPr>
              <a:defRPr/>
            </a:pPr>
            <a:endParaRPr lang="tr-TR"/>
          </a:p>
        </p:txBody>
      </p:sp>
      <p:sp>
        <p:nvSpPr>
          <p:cNvPr id="8" name="Footer Placeholder 7"/>
          <p:cNvSpPr>
            <a:spLocks noGrp="1"/>
          </p:cNvSpPr>
          <p:nvPr>
            <p:ph type="ftr" sz="quarter" idx="11"/>
          </p:nvPr>
        </p:nvSpPr>
        <p:spPr/>
        <p:txBody>
          <a:bodyPr/>
          <a:lstStyle/>
          <a:p>
            <a:pPr>
              <a:defRPr/>
            </a:pPr>
            <a:endParaRPr lang="tr-TR"/>
          </a:p>
        </p:txBody>
      </p:sp>
      <p:sp>
        <p:nvSpPr>
          <p:cNvPr id="9" name="Slide Number Placeholder 8"/>
          <p:cNvSpPr>
            <a:spLocks noGrp="1"/>
          </p:cNvSpPr>
          <p:nvPr>
            <p:ph type="sldNum" sz="quarter" idx="12"/>
          </p:nvPr>
        </p:nvSpPr>
        <p:spPr/>
        <p:txBody>
          <a:bodyPr/>
          <a:lstStyle/>
          <a:p>
            <a:pPr>
              <a:defRPr/>
            </a:pPr>
            <a:fld id="{01758850-4F67-432F-911C-C0A3C1F20BBF}" type="slidenum">
              <a:rPr lang="tr-TR" smtClean="0"/>
              <a:pPr>
                <a:defRPr/>
              </a:pPr>
              <a:t>‹#›</a:t>
            </a:fld>
            <a:endParaRPr lang="tr-TR"/>
          </a:p>
        </p:txBody>
      </p:sp>
      <p:sp>
        <p:nvSpPr>
          <p:cNvPr id="10" name="Title 9"/>
          <p:cNvSpPr>
            <a:spLocks noGrp="1"/>
          </p:cNvSpPr>
          <p:nvPr>
            <p:ph type="title"/>
          </p:nvPr>
        </p:nvSpPr>
        <p:spPr/>
        <p:txBody>
          <a:bodyPr/>
          <a:lstStyle/>
          <a:p>
            <a:r>
              <a:rPr lang="tr-TR"/>
              <a:t>Asıl başlık stili için tıklatın</a:t>
            </a:r>
            <a:endParaRPr lang="en-US" dirty="0"/>
          </a:p>
        </p:txBody>
      </p:sp>
    </p:spTree>
    <p:extLst>
      <p:ext uri="{BB962C8B-B14F-4D97-AF65-F5344CB8AC3E}">
        <p14:creationId xmlns:p14="http://schemas.microsoft.com/office/powerpoint/2010/main" val="2730764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Yalnızca Başlı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endParaRPr lang="tr-TR"/>
          </a:p>
        </p:txBody>
      </p:sp>
      <p:sp>
        <p:nvSpPr>
          <p:cNvPr id="4" name="Footer Placeholder 3"/>
          <p:cNvSpPr>
            <a:spLocks noGrp="1"/>
          </p:cNvSpPr>
          <p:nvPr>
            <p:ph type="ftr" sz="quarter" idx="11"/>
          </p:nvPr>
        </p:nvSpPr>
        <p:spPr/>
        <p:txBody>
          <a:bodyPr/>
          <a:lstStyle/>
          <a:p>
            <a:pPr>
              <a:defRPr/>
            </a:pPr>
            <a:endParaRPr lang="tr-TR"/>
          </a:p>
        </p:txBody>
      </p:sp>
      <p:sp>
        <p:nvSpPr>
          <p:cNvPr id="5" name="Slide Number Placeholder 4"/>
          <p:cNvSpPr>
            <a:spLocks noGrp="1"/>
          </p:cNvSpPr>
          <p:nvPr>
            <p:ph type="sldNum" sz="quarter" idx="12"/>
          </p:nvPr>
        </p:nvSpPr>
        <p:spPr/>
        <p:txBody>
          <a:bodyPr/>
          <a:lstStyle/>
          <a:p>
            <a:pPr>
              <a:defRPr/>
            </a:pPr>
            <a:fld id="{E37523F5-670B-4DF7-BE33-C428116A8A2F}" type="slidenum">
              <a:rPr lang="tr-TR" smtClean="0"/>
              <a:pPr>
                <a:defRPr/>
              </a:pPr>
              <a:t>‹#›</a:t>
            </a:fld>
            <a:endParaRPr lang="tr-TR"/>
          </a:p>
        </p:txBody>
      </p:sp>
      <p:sp>
        <p:nvSpPr>
          <p:cNvPr id="6" name="Title 5"/>
          <p:cNvSpPr>
            <a:spLocks noGrp="1"/>
          </p:cNvSpPr>
          <p:nvPr>
            <p:ph type="title"/>
          </p:nvPr>
        </p:nvSpPr>
        <p:spPr/>
        <p:txBody>
          <a:bodyPr/>
          <a:lstStyle/>
          <a:p>
            <a:r>
              <a:rPr lang="tr-TR"/>
              <a:t>Asıl başlık stili için tıklatın</a:t>
            </a:r>
            <a:endParaRPr lang="en-US"/>
          </a:p>
        </p:txBody>
      </p:sp>
    </p:spTree>
    <p:extLst>
      <p:ext uri="{BB962C8B-B14F-4D97-AF65-F5344CB8AC3E}">
        <p14:creationId xmlns:p14="http://schemas.microsoft.com/office/powerpoint/2010/main" val="3286295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tr-TR"/>
          </a:p>
        </p:txBody>
      </p:sp>
      <p:sp>
        <p:nvSpPr>
          <p:cNvPr id="3" name="Footer Placeholder 2"/>
          <p:cNvSpPr>
            <a:spLocks noGrp="1"/>
          </p:cNvSpPr>
          <p:nvPr>
            <p:ph type="ftr" sz="quarter" idx="11"/>
          </p:nvPr>
        </p:nvSpPr>
        <p:spPr/>
        <p:txBody>
          <a:bodyPr/>
          <a:lstStyle/>
          <a:p>
            <a:pPr>
              <a:defRPr/>
            </a:pPr>
            <a:endParaRPr lang="tr-TR"/>
          </a:p>
        </p:txBody>
      </p:sp>
      <p:sp>
        <p:nvSpPr>
          <p:cNvPr id="4" name="Slide Number Placeholder 3"/>
          <p:cNvSpPr>
            <a:spLocks noGrp="1"/>
          </p:cNvSpPr>
          <p:nvPr>
            <p:ph type="sldNum" sz="quarter" idx="12"/>
          </p:nvPr>
        </p:nvSpPr>
        <p:spPr/>
        <p:txBody>
          <a:bodyPr/>
          <a:lstStyle/>
          <a:p>
            <a:pPr>
              <a:defRPr/>
            </a:pPr>
            <a:fld id="{1C133C00-03BC-4C24-AA85-5DDF18AEDB52}" type="slidenum">
              <a:rPr lang="tr-TR" smtClean="0"/>
              <a:pPr>
                <a:defRPr/>
              </a:pPr>
              <a:t>‹#›</a:t>
            </a:fld>
            <a:endParaRPr lang="tr-TR"/>
          </a:p>
        </p:txBody>
      </p:sp>
    </p:spTree>
    <p:extLst>
      <p:ext uri="{BB962C8B-B14F-4D97-AF65-F5344CB8AC3E}">
        <p14:creationId xmlns:p14="http://schemas.microsoft.com/office/powerpoint/2010/main" val="3298251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tr-TR"/>
              <a:t>Asıl başlık stili için tıklatın</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a:t>Asıl metin stillerini düzenle</a:t>
            </a:r>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A41823E2-9308-465D-BD27-DDB613BE635E}" type="slidenum">
              <a:rPr lang="tr-TR" smtClean="0"/>
              <a:pPr>
                <a:defRPr/>
              </a:pPr>
              <a:t>‹#›</a:t>
            </a:fld>
            <a:endParaRPr lang="tr-TR"/>
          </a:p>
        </p:txBody>
      </p:sp>
    </p:spTree>
    <p:extLst>
      <p:ext uri="{BB962C8B-B14F-4D97-AF65-F5344CB8AC3E}">
        <p14:creationId xmlns:p14="http://schemas.microsoft.com/office/powerpoint/2010/main" val="3500061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tr-TR"/>
              <a:t>Asıl başlık stili için tıklatın</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a:t>Resim eklemek için simgeyi tıklatın</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a:t>Asıl metin stillerini düzenle</a:t>
            </a:r>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DD5BA476-B206-4907-A65B-05CE35431EE2}" type="slidenum">
              <a:rPr lang="tr-TR" smtClean="0"/>
              <a:pPr>
                <a:defRPr/>
              </a:pPr>
              <a:t>‹#›</a:t>
            </a:fld>
            <a:endParaRPr lang="tr-TR"/>
          </a:p>
        </p:txBody>
      </p:sp>
    </p:spTree>
    <p:extLst>
      <p:ext uri="{BB962C8B-B14F-4D97-AF65-F5344CB8AC3E}">
        <p14:creationId xmlns:p14="http://schemas.microsoft.com/office/powerpoint/2010/main" val="3138879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pPr>
              <a:defRPr/>
            </a:pPr>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pPr>
              <a:defRPr/>
            </a:pPr>
            <a:endParaRPr lang="tr-TR"/>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pPr>
              <a:defRPr/>
            </a:pPr>
            <a:fld id="{EB179E49-778C-4642-90AC-774DF25333D2}" type="slidenum">
              <a:rPr lang="tr-TR" smtClean="0"/>
              <a:pPr>
                <a:defRPr/>
              </a:pPr>
              <a:t>‹#›</a:t>
            </a:fld>
            <a:endParaRPr lang="tr-TR"/>
          </a:p>
        </p:txBody>
      </p:sp>
    </p:spTree>
    <p:extLst>
      <p:ext uri="{BB962C8B-B14F-4D97-AF65-F5344CB8AC3E}">
        <p14:creationId xmlns:p14="http://schemas.microsoft.com/office/powerpoint/2010/main" val="4056675963"/>
      </p:ext>
    </p:extLst>
  </p:cSld>
  <p:clrMap bg1="lt1" tx1="dk1" bg2="lt2" tx2="dk2" accent1="accent1" accent2="accent2" accent3="accent3" accent4="accent4" accent5="accent5" accent6="accent6" hlink="hlink" folHlink="folHlink"/>
  <p:sldLayoutIdLst>
    <p:sldLayoutId id="2147484263" r:id="rId1"/>
    <p:sldLayoutId id="2147484264" r:id="rId2"/>
    <p:sldLayoutId id="2147484265" r:id="rId3"/>
    <p:sldLayoutId id="2147484266" r:id="rId4"/>
    <p:sldLayoutId id="2147484267" r:id="rId5"/>
    <p:sldLayoutId id="2147484268" r:id="rId6"/>
    <p:sldLayoutId id="2147484269" r:id="rId7"/>
    <p:sldLayoutId id="2147484270" r:id="rId8"/>
    <p:sldLayoutId id="2147484271" r:id="rId9"/>
    <p:sldLayoutId id="2147484272" r:id="rId10"/>
    <p:sldLayoutId id="2147484273"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pPr>
              <a:defRPr/>
            </a:pPr>
            <a:endParaRPr lang="tr-TR"/>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pPr>
              <a:defRPr/>
            </a:pPr>
            <a:endParaRPr lang="tr-TR"/>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pPr>
              <a:defRPr/>
            </a:pPr>
            <a:fld id="{EB179E49-778C-4642-90AC-774DF25333D2}" type="slidenum">
              <a:rPr lang="tr-TR" smtClean="0"/>
              <a:pPr>
                <a:defRPr/>
              </a:pPr>
              <a:t>‹#›</a:t>
            </a:fld>
            <a:endParaRPr lang="tr-TR"/>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39633751"/>
      </p:ext>
    </p:extLst>
  </p:cSld>
  <p:clrMap bg1="lt1" tx1="dk1" bg2="lt2" tx2="dk2" accent1="accent1" accent2="accent2" accent3="accent3" accent4="accent4" accent5="accent5" accent6="accent6" hlink="hlink" folHlink="folHlink"/>
  <p:sldLayoutIdLst>
    <p:sldLayoutId id="2147484287" r:id="rId1"/>
    <p:sldLayoutId id="2147484288" r:id="rId2"/>
    <p:sldLayoutId id="2147484289" r:id="rId3"/>
    <p:sldLayoutId id="2147484290" r:id="rId4"/>
    <p:sldLayoutId id="2147484291" r:id="rId5"/>
    <p:sldLayoutId id="2147484292" r:id="rId6"/>
    <p:sldLayoutId id="2147484293" r:id="rId7"/>
    <p:sldLayoutId id="2147484294" r:id="rId8"/>
    <p:sldLayoutId id="2147484295" r:id="rId9"/>
    <p:sldLayoutId id="2147484296" r:id="rId10"/>
    <p:sldLayoutId id="2147484297" r:id="rId11"/>
  </p:sldLayoutIdLst>
  <p:hf hdr="0" ftr="0" dt="0"/>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0" orient="horz" pos="1368">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67784" y="2060848"/>
            <a:ext cx="7416824" cy="1200329"/>
          </a:xfrm>
          <a:prstGeom prst="rect">
            <a:avLst/>
          </a:prstGeom>
        </p:spPr>
        <p:txBody>
          <a:bodyPr wrap="square">
            <a:spAutoFit/>
          </a:bodyPr>
          <a:lstStyle/>
          <a:p>
            <a:pPr algn="ctr"/>
            <a:r>
              <a:rPr lang="tr-TR" sz="3600" b="1" dirty="0">
                <a:solidFill>
                  <a:srgbClr val="FF0000"/>
                </a:solidFill>
                <a:effectLst>
                  <a:outerShdw blurRad="38100" dist="38100" dir="2700000" algn="tl">
                    <a:srgbClr val="000000">
                      <a:alpha val="43137"/>
                    </a:srgbClr>
                  </a:outerShdw>
                </a:effectLst>
                <a:latin typeface="Minion Pro"/>
              </a:rPr>
              <a:t>657 SAYILI </a:t>
            </a:r>
            <a:br>
              <a:rPr lang="tr-TR" sz="3600" b="1" dirty="0">
                <a:solidFill>
                  <a:srgbClr val="FF0000"/>
                </a:solidFill>
                <a:effectLst>
                  <a:outerShdw blurRad="38100" dist="38100" dir="2700000" algn="tl">
                    <a:srgbClr val="000000">
                      <a:alpha val="43137"/>
                    </a:srgbClr>
                  </a:outerShdw>
                </a:effectLst>
                <a:latin typeface="Minion Pro"/>
              </a:rPr>
            </a:br>
            <a:r>
              <a:rPr lang="tr-TR" sz="3600" b="1" dirty="0">
                <a:solidFill>
                  <a:srgbClr val="FF0000"/>
                </a:solidFill>
                <a:effectLst>
                  <a:outerShdw blurRad="38100" dist="38100" dir="2700000" algn="tl">
                    <a:srgbClr val="000000">
                      <a:alpha val="43137"/>
                    </a:srgbClr>
                  </a:outerShdw>
                </a:effectLst>
                <a:latin typeface="Minion Pro"/>
              </a:rPr>
              <a:t>DEVLET MEMURLARI KANUNU</a:t>
            </a:r>
            <a:endParaRPr lang="tr-TR" sz="3600" dirty="0">
              <a:solidFill>
                <a:srgbClr val="FF0000"/>
              </a:solidFill>
              <a:effectLst>
                <a:outerShdw blurRad="38100" dist="38100" dir="2700000" algn="tl">
                  <a:srgbClr val="000000">
                    <a:alpha val="43137"/>
                  </a:srgbClr>
                </a:outerShdw>
              </a:effectLst>
              <a:latin typeface="Minion Pro"/>
            </a:endParaRPr>
          </a:p>
        </p:txBody>
      </p:sp>
      <p:sp>
        <p:nvSpPr>
          <p:cNvPr id="3" name="Dikdörtgen 2"/>
          <p:cNvSpPr/>
          <p:nvPr/>
        </p:nvSpPr>
        <p:spPr>
          <a:xfrm>
            <a:off x="2316174" y="3356992"/>
            <a:ext cx="4602543" cy="523220"/>
          </a:xfrm>
          <a:prstGeom prst="rect">
            <a:avLst/>
          </a:prstGeom>
        </p:spPr>
        <p:txBody>
          <a:bodyPr wrap="none">
            <a:spAutoFit/>
          </a:bodyPr>
          <a:lstStyle/>
          <a:p>
            <a:pPr algn="ctr" fontAlgn="auto">
              <a:spcAft>
                <a:spcPts val="0"/>
              </a:spcAft>
              <a:defRPr/>
            </a:pPr>
            <a:r>
              <a:rPr lang="tr-TR" sz="2800" b="1" dirty="0">
                <a:solidFill>
                  <a:srgbClr val="0070C0"/>
                </a:solidFill>
                <a:latin typeface="Tekton Pro Cond" pitchFamily="34" charset="0"/>
              </a:rPr>
              <a:t>( Disiplin  Madde:124-145)</a:t>
            </a:r>
            <a:endParaRPr lang="en-US" sz="2800" b="1" dirty="0">
              <a:solidFill>
                <a:srgbClr val="0070C0"/>
              </a:solidFill>
              <a:latin typeface="Tekton Pro Cond" pitchFamily="34" charset="0"/>
            </a:endParaRPr>
          </a:p>
        </p:txBody>
      </p:sp>
      <p:sp>
        <p:nvSpPr>
          <p:cNvPr id="16" name="Dikdörtgen 15"/>
          <p:cNvSpPr/>
          <p:nvPr/>
        </p:nvSpPr>
        <p:spPr>
          <a:xfrm>
            <a:off x="2843808" y="4826674"/>
            <a:ext cx="3096344" cy="369332"/>
          </a:xfrm>
          <a:prstGeom prst="rect">
            <a:avLst/>
          </a:prstGeom>
        </p:spPr>
        <p:txBody>
          <a:bodyPr wrap="square">
            <a:spAutoFit/>
          </a:bodyPr>
          <a:lstStyle/>
          <a:p>
            <a:pPr algn="ctr"/>
            <a:r>
              <a:rPr lang="tr-TR" sz="1800" b="1" dirty="0">
                <a:solidFill>
                  <a:srgbClr val="00B050"/>
                </a:solidFill>
                <a:latin typeface="Adobe Caslon Pro" panose="0205050205050A020403" pitchFamily="18" charset="-94"/>
              </a:rPr>
              <a:t> </a:t>
            </a:r>
            <a:endParaRPr lang="tr-TR" sz="2400" b="1" dirty="0">
              <a:solidFill>
                <a:srgbClr val="1F497D"/>
              </a:solidFill>
              <a:latin typeface="Adobe Caslon Pro" panose="0205050205050A020403" pitchFamily="18" charset="-94"/>
            </a:endParaRPr>
          </a:p>
        </p:txBody>
      </p:sp>
      <p:sp>
        <p:nvSpPr>
          <p:cNvPr id="6" name="Unvan 5">
            <a:extLst>
              <a:ext uri="{FF2B5EF4-FFF2-40B4-BE49-F238E27FC236}">
                <a16:creationId xmlns:a16="http://schemas.microsoft.com/office/drawing/2014/main" id="{51018A7B-7D6B-4B2C-89FF-1B7CE7DD3A53}"/>
              </a:ext>
            </a:extLst>
          </p:cNvPr>
          <p:cNvSpPr>
            <a:spLocks noGrp="1"/>
          </p:cNvSpPr>
          <p:nvPr>
            <p:ph type="ctrTitle"/>
          </p:nvPr>
        </p:nvSpPr>
        <p:spPr/>
        <p:txBody>
          <a:bodyPr/>
          <a:lstStyle/>
          <a:p>
            <a:endParaRPr lang="tr-TR"/>
          </a:p>
        </p:txBody>
      </p:sp>
      <p:sp>
        <p:nvSpPr>
          <p:cNvPr id="7" name="Alt Başlık 6">
            <a:extLst>
              <a:ext uri="{FF2B5EF4-FFF2-40B4-BE49-F238E27FC236}">
                <a16:creationId xmlns:a16="http://schemas.microsoft.com/office/drawing/2014/main" id="{5516B02E-B2E9-4C87-8C1B-59E77996378C}"/>
              </a:ext>
            </a:extLst>
          </p:cNvPr>
          <p:cNvSpPr>
            <a:spLocks noGrp="1"/>
          </p:cNvSpPr>
          <p:nvPr>
            <p:ph type="subTitle" idx="1"/>
          </p:nvPr>
        </p:nvSpPr>
        <p:spPr/>
        <p:txBody>
          <a:bodyPr/>
          <a:lstStyle/>
          <a:p>
            <a:endParaRPr lang="tr-TR"/>
          </a:p>
        </p:txBody>
      </p:sp>
      <p:sp>
        <p:nvSpPr>
          <p:cNvPr id="5" name="Slayt Numarası Yer Tutucusu 4"/>
          <p:cNvSpPr>
            <a:spLocks noGrp="1"/>
          </p:cNvSpPr>
          <p:nvPr>
            <p:ph type="sldNum" sz="quarter" idx="12"/>
          </p:nvPr>
        </p:nvSpPr>
        <p:spPr/>
        <p:txBody>
          <a:bodyPr/>
          <a:lstStyle/>
          <a:p>
            <a:pPr>
              <a:defRPr/>
            </a:pPr>
            <a:fld id="{F7D08768-DB5F-4D8C-8EBA-B881FDFF93B7}" type="slidenum">
              <a:rPr lang="tr-TR" smtClean="0"/>
              <a:pPr>
                <a:defRPr/>
              </a:pPr>
              <a:t>1</a:t>
            </a:fld>
            <a:endParaRPr lang="tr-TR" dirty="0"/>
          </a:p>
        </p:txBody>
      </p:sp>
    </p:spTree>
    <p:extLst>
      <p:ext uri="{BB962C8B-B14F-4D97-AF65-F5344CB8AC3E}">
        <p14:creationId xmlns:p14="http://schemas.microsoft.com/office/powerpoint/2010/main" val="987929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27584" y="1844824"/>
            <a:ext cx="7488832" cy="2554545"/>
          </a:xfrm>
          <a:prstGeom prst="rect">
            <a:avLst/>
          </a:prstGeom>
        </p:spPr>
        <p:txBody>
          <a:bodyPr wrap="square">
            <a:spAutoFit/>
          </a:bodyPr>
          <a:lstStyle/>
          <a:p>
            <a:pPr marL="457200" lvl="3" algn="just">
              <a:defRPr/>
            </a:pPr>
            <a:r>
              <a:rPr lang="tr-TR" b="1" u="sng" dirty="0">
                <a:latin typeface="Minion Pro" panose="02040503050201020203" pitchFamily="18" charset="0"/>
              </a:rPr>
              <a:t>Aylıktan kesme cezasını gerektiren fiil ve haller şunlardır:</a:t>
            </a:r>
            <a:endParaRPr lang="tr-TR" dirty="0">
              <a:latin typeface="Minion Pro" panose="02040503050201020203" pitchFamily="18" charset="0"/>
            </a:endParaRPr>
          </a:p>
          <a:p>
            <a:pPr marL="457200" indent="-457200" algn="just" eaLnBrk="1" hangingPunct="1">
              <a:buFont typeface="+mj-lt"/>
              <a:buAutoNum type="alphaLcPeriod" startAt="5"/>
              <a:defRPr/>
            </a:pPr>
            <a:r>
              <a:rPr lang="tr-TR" dirty="0">
                <a:latin typeface="Minion Pro" panose="02040503050201020203" pitchFamily="18" charset="0"/>
              </a:rPr>
              <a:t>Görev sırasında amirine sözle saygısızlık etmek,</a:t>
            </a:r>
          </a:p>
          <a:p>
            <a:pPr marL="457200" indent="-457200" algn="just" eaLnBrk="1" hangingPunct="1">
              <a:buFont typeface="+mj-lt"/>
              <a:buAutoNum type="alphaLcPeriod" startAt="5"/>
              <a:defRPr/>
            </a:pPr>
            <a:endParaRPr lang="tr-TR" dirty="0">
              <a:latin typeface="Minion Pro" panose="02040503050201020203" pitchFamily="18" charset="0"/>
            </a:endParaRPr>
          </a:p>
          <a:p>
            <a:pPr marL="457200" indent="-457200" algn="just" eaLnBrk="1" hangingPunct="1">
              <a:buFont typeface="+mj-lt"/>
              <a:buAutoNum type="alphaLcPeriod" startAt="5"/>
              <a:defRPr/>
            </a:pPr>
            <a:r>
              <a:rPr lang="tr-TR" dirty="0">
                <a:latin typeface="Minion Pro" panose="02040503050201020203" pitchFamily="18" charset="0"/>
              </a:rPr>
              <a:t>Görev yeri sınırları içerisinde her hangi bir yerin toplantı, tören ve benzeri amaçlarla izinsiz olarak kullanılmasına yardımcı olmak,</a:t>
            </a:r>
          </a:p>
          <a:p>
            <a:pPr marL="457200" indent="-457200" algn="just" eaLnBrk="1" hangingPunct="1">
              <a:buFont typeface="+mj-lt"/>
              <a:buAutoNum type="alphaLcPeriod" startAt="5"/>
              <a:defRPr/>
            </a:pPr>
            <a:endParaRPr lang="tr-TR" dirty="0">
              <a:latin typeface="Minion Pro" panose="02040503050201020203" pitchFamily="18" charset="0"/>
            </a:endParaRPr>
          </a:p>
          <a:p>
            <a:pPr marL="457200" indent="-457200" algn="just" eaLnBrk="1" hangingPunct="1">
              <a:buFont typeface="+mj-lt"/>
              <a:buAutoNum type="alphaLcPeriod" startAt="9"/>
              <a:defRPr/>
            </a:pPr>
            <a:r>
              <a:rPr lang="tr-TR" dirty="0">
                <a:latin typeface="Minion Pro" panose="02040503050201020203" pitchFamily="18" charset="0"/>
              </a:rPr>
              <a:t>Hizmet içinde Devlet memurunun itibar ve güven duygusunu sarsacak nitelikte davranışlarda bulunmak,</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2633" y="0"/>
            <a:ext cx="1141367" cy="1177104"/>
          </a:xfrm>
          <a:prstGeom prst="rect">
            <a:avLst/>
          </a:prstGeom>
        </p:spPr>
      </p:pic>
      <p:sp>
        <p:nvSpPr>
          <p:cNvPr id="3" name="Slayt Numarası Yer Tutucusu 2"/>
          <p:cNvSpPr>
            <a:spLocks noGrp="1"/>
          </p:cNvSpPr>
          <p:nvPr>
            <p:ph type="sldNum" sz="quarter" idx="12"/>
          </p:nvPr>
        </p:nvSpPr>
        <p:spPr/>
        <p:txBody>
          <a:bodyPr/>
          <a:lstStyle/>
          <a:p>
            <a:pPr>
              <a:defRPr/>
            </a:pPr>
            <a:fld id="{7DD282B4-FBA4-4A1E-BD40-41BDB66442AA}" type="slidenum">
              <a:rPr lang="tr-TR" smtClean="0"/>
              <a:pPr>
                <a:defRPr/>
              </a:pPr>
              <a:t>10</a:t>
            </a:fld>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91580" y="1025245"/>
            <a:ext cx="7560840" cy="5558445"/>
          </a:xfrm>
          <a:prstGeom prst="rect">
            <a:avLst/>
          </a:prstGeom>
        </p:spPr>
        <p:txBody>
          <a:bodyPr wrap="square">
            <a:spAutoFit/>
          </a:bodyPr>
          <a:lstStyle/>
          <a:p>
            <a:pPr marL="0" indent="0" algn="just" eaLnBrk="1" hangingPunct="1">
              <a:lnSpc>
                <a:spcPct val="80000"/>
              </a:lnSpc>
              <a:buFont typeface="Wingdings" pitchFamily="2" charset="2"/>
              <a:buNone/>
              <a:defRPr/>
            </a:pPr>
            <a:r>
              <a:rPr lang="tr-TR" b="1" dirty="0">
                <a:latin typeface="Minion Pro" panose="02040503050201020203" pitchFamily="18" charset="0"/>
              </a:rPr>
              <a:t>D - Kademe ilerlemesinin durdurulması :</a:t>
            </a:r>
            <a:r>
              <a:rPr lang="tr-TR" dirty="0">
                <a:latin typeface="Minion Pro" panose="02040503050201020203" pitchFamily="18" charset="0"/>
              </a:rPr>
              <a:t> </a:t>
            </a:r>
            <a:r>
              <a:rPr lang="tr-TR" i="1" dirty="0">
                <a:latin typeface="Minion Pro" panose="02040503050201020203" pitchFamily="18" charset="0"/>
              </a:rPr>
              <a:t>Fiilin ağırlık derecesine göre memurun, bulunduğu kademede ilerlemesinin 1 - 3 yıl durdurulmasıdır.</a:t>
            </a:r>
          </a:p>
          <a:p>
            <a:pPr marL="0" indent="0" algn="just" eaLnBrk="1" hangingPunct="1">
              <a:lnSpc>
                <a:spcPct val="80000"/>
              </a:lnSpc>
              <a:buFont typeface="Wingdings" pitchFamily="2" charset="2"/>
              <a:buNone/>
              <a:defRPr/>
            </a:pPr>
            <a:endParaRPr lang="tr-TR" dirty="0">
              <a:latin typeface="Minion Pro" panose="02040503050201020203" pitchFamily="18" charset="0"/>
            </a:endParaRPr>
          </a:p>
          <a:p>
            <a:pPr lvl="2" algn="just">
              <a:lnSpc>
                <a:spcPct val="80000"/>
              </a:lnSpc>
              <a:buFont typeface="Wingdings" pitchFamily="2" charset="2"/>
              <a:buNone/>
              <a:defRPr/>
            </a:pPr>
            <a:r>
              <a:rPr lang="tr-TR" b="1" u="sng" dirty="0">
                <a:latin typeface="Minion Pro" panose="02040503050201020203" pitchFamily="18" charset="0"/>
              </a:rPr>
              <a:t>Kademe ilerlemesinin durdurulması cezasını gerektiren fiil ve haller şunlardır:</a:t>
            </a:r>
          </a:p>
          <a:p>
            <a:pPr marL="914400" lvl="1" indent="-457200" algn="just">
              <a:lnSpc>
                <a:spcPct val="80000"/>
              </a:lnSpc>
              <a:buFont typeface="+mj-lt"/>
              <a:buAutoNum type="alphaLcPeriod"/>
              <a:defRPr/>
            </a:pPr>
            <a:r>
              <a:rPr lang="tr-TR" sz="1900" dirty="0">
                <a:latin typeface="Minion Pro" panose="02040503050201020203" pitchFamily="18" charset="0"/>
              </a:rPr>
              <a:t>Göreve sarhoş gelmek, görev yerinde alkollü içki içmek,</a:t>
            </a:r>
          </a:p>
          <a:p>
            <a:pPr marL="914400" lvl="1" indent="-457200" algn="just">
              <a:lnSpc>
                <a:spcPct val="80000"/>
              </a:lnSpc>
              <a:buFont typeface="+mj-lt"/>
              <a:buAutoNum type="alphaLcPeriod"/>
              <a:defRPr/>
            </a:pPr>
            <a:endParaRPr lang="tr-TR" sz="1900" dirty="0">
              <a:latin typeface="Minion Pro" panose="02040503050201020203" pitchFamily="18" charset="0"/>
            </a:endParaRPr>
          </a:p>
          <a:p>
            <a:pPr marL="914400" lvl="1" indent="-457200" algn="just">
              <a:lnSpc>
                <a:spcPct val="80000"/>
              </a:lnSpc>
              <a:buFont typeface="+mj-lt"/>
              <a:buAutoNum type="alphaLcPeriod"/>
              <a:defRPr/>
            </a:pPr>
            <a:r>
              <a:rPr lang="tr-TR" sz="1900" dirty="0">
                <a:latin typeface="Minion Pro" panose="02040503050201020203" pitchFamily="18" charset="0"/>
              </a:rPr>
              <a:t>Özürsüz ve kesintisiz 3 - 9 gün göreve gelmemek,</a:t>
            </a:r>
          </a:p>
          <a:p>
            <a:pPr marL="914400" lvl="1" indent="-457200" algn="just">
              <a:lnSpc>
                <a:spcPct val="80000"/>
              </a:lnSpc>
              <a:buFont typeface="+mj-lt"/>
              <a:buAutoNum type="alphaLcPeriod"/>
              <a:defRPr/>
            </a:pPr>
            <a:endParaRPr lang="tr-TR" sz="1900" dirty="0">
              <a:latin typeface="Minion Pro" panose="02040503050201020203" pitchFamily="18" charset="0"/>
            </a:endParaRPr>
          </a:p>
          <a:p>
            <a:pPr marL="914400" lvl="1" indent="-457200" algn="just">
              <a:lnSpc>
                <a:spcPct val="80000"/>
              </a:lnSpc>
              <a:buFont typeface="+mj-lt"/>
              <a:buAutoNum type="alphaLcPeriod"/>
              <a:defRPr/>
            </a:pPr>
            <a:r>
              <a:rPr lang="tr-TR" sz="1900" dirty="0">
                <a:latin typeface="Minion Pro" panose="02040503050201020203" pitchFamily="18" charset="0"/>
              </a:rPr>
              <a:t>Görevi ile ilgili olarak her ne şekilde olursa olsun çıkar sağlamak, </a:t>
            </a:r>
          </a:p>
          <a:p>
            <a:pPr marL="914400" lvl="1" indent="-457200" algn="just">
              <a:lnSpc>
                <a:spcPct val="80000"/>
              </a:lnSpc>
              <a:buFont typeface="+mj-lt"/>
              <a:buAutoNum type="alphaLcPeriod"/>
              <a:defRPr/>
            </a:pPr>
            <a:endParaRPr lang="tr-TR" sz="1900" dirty="0">
              <a:latin typeface="Minion Pro" panose="02040503050201020203" pitchFamily="18" charset="0"/>
            </a:endParaRPr>
          </a:p>
          <a:p>
            <a:pPr marL="914400" lvl="1" indent="-457200" algn="just">
              <a:lnSpc>
                <a:spcPct val="80000"/>
              </a:lnSpc>
              <a:buFont typeface="+mj-lt"/>
              <a:buAutoNum type="alphaLcPeriod"/>
              <a:defRPr/>
            </a:pPr>
            <a:r>
              <a:rPr lang="tr-TR" sz="1900" dirty="0">
                <a:latin typeface="Minion Pro" panose="02040503050201020203" pitchFamily="18" charset="0"/>
              </a:rPr>
              <a:t>Amirine veya maiyetindekilere karşı küçük düşürücü veya aşağılayıcı fiil ve hareketler yapmak,</a:t>
            </a:r>
          </a:p>
          <a:p>
            <a:pPr marL="914400" lvl="1" indent="-457200" algn="just">
              <a:lnSpc>
                <a:spcPct val="80000"/>
              </a:lnSpc>
              <a:buFont typeface="+mj-lt"/>
              <a:buAutoNum type="alphaLcPeriod"/>
              <a:defRPr/>
            </a:pPr>
            <a:endParaRPr lang="tr-TR" sz="1900" dirty="0">
              <a:latin typeface="Minion Pro" panose="02040503050201020203" pitchFamily="18" charset="0"/>
            </a:endParaRPr>
          </a:p>
          <a:p>
            <a:pPr marL="914400" lvl="1" indent="-457200" algn="just">
              <a:lnSpc>
                <a:spcPct val="80000"/>
              </a:lnSpc>
              <a:buFont typeface="+mj-lt"/>
              <a:buAutoNum type="alphaLcPeriod"/>
              <a:defRPr/>
            </a:pPr>
            <a:r>
              <a:rPr lang="tr-TR" sz="1900" dirty="0">
                <a:latin typeface="Minion Pro" panose="02040503050201020203" pitchFamily="18" charset="0"/>
              </a:rPr>
              <a:t>Görev yeri sınırları içinde herhangi bir yeri toplantı, tören ve benzeri amaçlarla izinsiz kullanmak veya kullandırmak,</a:t>
            </a:r>
          </a:p>
          <a:p>
            <a:pPr marL="914400" lvl="1" indent="-457200" algn="just">
              <a:lnSpc>
                <a:spcPct val="80000"/>
              </a:lnSpc>
              <a:buFont typeface="+mj-lt"/>
              <a:buAutoNum type="alphaLcPeriod"/>
              <a:defRPr/>
            </a:pPr>
            <a:endParaRPr lang="tr-TR" sz="1900" dirty="0">
              <a:latin typeface="Minion Pro" panose="02040503050201020203" pitchFamily="18" charset="0"/>
            </a:endParaRPr>
          </a:p>
          <a:p>
            <a:pPr marL="914400" lvl="1" indent="-457200" algn="just">
              <a:lnSpc>
                <a:spcPct val="80000"/>
              </a:lnSpc>
              <a:buFont typeface="+mj-lt"/>
              <a:buAutoNum type="alphaLcPeriod"/>
              <a:defRPr/>
            </a:pPr>
            <a:r>
              <a:rPr lang="tr-TR" sz="1900" dirty="0">
                <a:latin typeface="Minion Pro" panose="02040503050201020203" pitchFamily="18" charset="0"/>
              </a:rPr>
              <a:t>Gerçeğe aykırı rapor ve belge düzenlemek,</a:t>
            </a:r>
          </a:p>
          <a:p>
            <a:pPr marL="914400" lvl="1" indent="-457200" algn="just">
              <a:lnSpc>
                <a:spcPct val="80000"/>
              </a:lnSpc>
              <a:buFont typeface="+mj-lt"/>
              <a:buAutoNum type="alphaLcPeriod"/>
              <a:defRPr/>
            </a:pPr>
            <a:endParaRPr lang="tr-TR" sz="1900" dirty="0">
              <a:latin typeface="Minion Pro" panose="02040503050201020203" pitchFamily="18" charset="0"/>
            </a:endParaRPr>
          </a:p>
          <a:p>
            <a:pPr marL="914400" lvl="1" indent="-457200" algn="just">
              <a:lnSpc>
                <a:spcPct val="80000"/>
              </a:lnSpc>
              <a:buFont typeface="+mj-lt"/>
              <a:buAutoNum type="alphaLcPeriod" startAt="8"/>
              <a:defRPr/>
            </a:pPr>
            <a:r>
              <a:rPr lang="tr-TR" sz="1900" dirty="0">
                <a:latin typeface="Minion Pro" panose="02040503050201020203" pitchFamily="18" charset="0"/>
              </a:rPr>
              <a:t>Ticaret yapmak veya Devlet memurlarına yasaklanan diğer kazanç getirici faaliyetlerde bulunmak,</a:t>
            </a:r>
          </a:p>
          <a:p>
            <a:pPr marL="914400" lvl="1" indent="-457200" algn="just">
              <a:lnSpc>
                <a:spcPct val="80000"/>
              </a:lnSpc>
              <a:buFont typeface="+mj-lt"/>
              <a:buAutoNum type="alphaLcPeriod" startAt="8"/>
              <a:defRPr/>
            </a:pPr>
            <a:endParaRPr lang="tr-TR" dirty="0">
              <a:latin typeface="Minion Pro" panose="02040503050201020203" pitchFamily="18" charset="0"/>
            </a:endParaRPr>
          </a:p>
          <a:p>
            <a:pPr marL="0" indent="0" algn="just" eaLnBrk="1" hangingPunct="1">
              <a:lnSpc>
                <a:spcPct val="80000"/>
              </a:lnSpc>
              <a:buFont typeface="Wingdings" pitchFamily="2" charset="2"/>
              <a:buNone/>
              <a:defRPr/>
            </a:pPr>
            <a:endParaRPr lang="tr-TR" b="1" dirty="0">
              <a:latin typeface="Minion Pro" panose="02040503050201020203" pitchFamily="18" charset="0"/>
            </a:endParaRP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2633" y="0"/>
            <a:ext cx="1141367" cy="1177104"/>
          </a:xfrm>
          <a:prstGeom prst="rect">
            <a:avLst/>
          </a:prstGeom>
        </p:spPr>
      </p:pic>
      <p:sp>
        <p:nvSpPr>
          <p:cNvPr id="3" name="Slayt Numarası Yer Tutucusu 2"/>
          <p:cNvSpPr>
            <a:spLocks noGrp="1"/>
          </p:cNvSpPr>
          <p:nvPr>
            <p:ph type="sldNum" sz="quarter" idx="12"/>
          </p:nvPr>
        </p:nvSpPr>
        <p:spPr/>
        <p:txBody>
          <a:bodyPr/>
          <a:lstStyle/>
          <a:p>
            <a:pPr>
              <a:defRPr/>
            </a:pPr>
            <a:fld id="{7DD282B4-FBA4-4A1E-BD40-41BDB66442AA}" type="slidenum">
              <a:rPr lang="tr-TR" smtClean="0"/>
              <a:pPr>
                <a:defRPr/>
              </a:pPr>
              <a:t>11</a:t>
            </a:fld>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5536" y="799520"/>
            <a:ext cx="7488832" cy="5632311"/>
          </a:xfrm>
          <a:prstGeom prst="rect">
            <a:avLst/>
          </a:prstGeom>
        </p:spPr>
        <p:txBody>
          <a:bodyPr wrap="square">
            <a:spAutoFit/>
          </a:bodyPr>
          <a:lstStyle/>
          <a:p>
            <a:pPr marL="0" indent="0" algn="just" eaLnBrk="1" hangingPunct="1">
              <a:buFont typeface="Wingdings" pitchFamily="2" charset="2"/>
              <a:buNone/>
              <a:defRPr/>
            </a:pPr>
            <a:endParaRPr lang="tr-TR" sz="1800" dirty="0">
              <a:latin typeface="Minion Pro" panose="02040503050201020203" pitchFamily="18" charset="0"/>
            </a:endParaRPr>
          </a:p>
          <a:p>
            <a:pPr marL="914400" lvl="4" algn="just">
              <a:defRPr/>
            </a:pPr>
            <a:r>
              <a:rPr lang="tr-TR" sz="1900" b="1" u="sng" dirty="0">
                <a:latin typeface="Minion Pro" panose="02040503050201020203" pitchFamily="18" charset="0"/>
              </a:rPr>
              <a:t>Kademe ilerlemesinin durdurulması cezasını gerektiren fiil ve haller şunlardır:</a:t>
            </a:r>
            <a:endParaRPr lang="tr-TR" sz="1800" dirty="0">
              <a:latin typeface="Minion Pro" panose="02040503050201020203" pitchFamily="18" charset="0"/>
            </a:endParaRPr>
          </a:p>
          <a:p>
            <a:pPr marL="914400" lvl="1" indent="-457200" algn="just">
              <a:buFont typeface="+mj-lt"/>
              <a:buAutoNum type="alphaLcPeriod" startAt="9"/>
              <a:defRPr/>
            </a:pPr>
            <a:r>
              <a:rPr lang="tr-TR" sz="1600" dirty="0">
                <a:latin typeface="Minion Pro" panose="02040503050201020203" pitchFamily="18" charset="0"/>
              </a:rPr>
              <a:t>Görevin yerine getirilmesinde dil, ırk, cinsiyet, siyasi düşünce, felsefi inanç, din ve mezhep ayrımı yapmak, kişilerin yarar veya zararını hedef tutan davranışlarda bulunmak,</a:t>
            </a:r>
          </a:p>
          <a:p>
            <a:pPr marL="914400" lvl="1" indent="-457200" algn="just">
              <a:buFont typeface="+mj-lt"/>
              <a:buAutoNum type="alphaLcPeriod" startAt="9"/>
              <a:defRPr/>
            </a:pPr>
            <a:endParaRPr lang="tr-TR" sz="1600" dirty="0">
              <a:latin typeface="Minion Pro" panose="02040503050201020203" pitchFamily="18" charset="0"/>
            </a:endParaRPr>
          </a:p>
          <a:p>
            <a:pPr marL="914400" lvl="1" indent="-457200" algn="just">
              <a:buFont typeface="+mj-lt"/>
              <a:buAutoNum type="alphaLcPeriod" startAt="9"/>
              <a:defRPr/>
            </a:pPr>
            <a:r>
              <a:rPr lang="tr-TR" sz="1600" dirty="0">
                <a:latin typeface="Minion Pro" panose="02040503050201020203" pitchFamily="18" charset="0"/>
              </a:rPr>
              <a:t>Belirlenen durum ve sürelerde mal bildiriminde bulunmamak,</a:t>
            </a:r>
          </a:p>
          <a:p>
            <a:pPr marL="914400" lvl="1" indent="-457200" algn="just">
              <a:buFont typeface="+mj-lt"/>
              <a:buAutoNum type="alphaLcPeriod" startAt="9"/>
              <a:defRPr/>
            </a:pPr>
            <a:endParaRPr lang="tr-TR" sz="1600" dirty="0">
              <a:latin typeface="Minion Pro" panose="02040503050201020203" pitchFamily="18" charset="0"/>
            </a:endParaRPr>
          </a:p>
          <a:p>
            <a:pPr marL="914400" lvl="1" indent="-457200" algn="just">
              <a:buFont typeface="+mj-lt"/>
              <a:buAutoNum type="alphaLcPeriod" startAt="9"/>
              <a:defRPr/>
            </a:pPr>
            <a:r>
              <a:rPr lang="tr-TR" sz="1600" dirty="0">
                <a:latin typeface="Minion Pro" panose="02040503050201020203" pitchFamily="18" charset="0"/>
              </a:rPr>
              <a:t>Açıklanması yasaklanan bilgileri açıklamak,</a:t>
            </a:r>
          </a:p>
          <a:p>
            <a:pPr marL="914400" lvl="1" indent="-457200" algn="just">
              <a:buFont typeface="+mj-lt"/>
              <a:buAutoNum type="alphaLcPeriod" startAt="9"/>
              <a:defRPr/>
            </a:pPr>
            <a:endParaRPr lang="tr-TR" sz="1600" dirty="0">
              <a:latin typeface="Minion Pro" panose="02040503050201020203" pitchFamily="18" charset="0"/>
            </a:endParaRPr>
          </a:p>
          <a:p>
            <a:pPr marL="914400" lvl="1" indent="-457200" algn="just">
              <a:buFont typeface="+mj-lt"/>
              <a:buAutoNum type="alphaLcPeriod" startAt="9"/>
              <a:defRPr/>
            </a:pPr>
            <a:r>
              <a:rPr lang="tr-TR" sz="1600" dirty="0">
                <a:latin typeface="Minion Pro" panose="02040503050201020203" pitchFamily="18" charset="0"/>
              </a:rPr>
              <a:t>Amirine, maiyetindekilere, iş arkadaşları veya iş sahiplerine hakarette bulunmak veya bunları tehdit etmek,</a:t>
            </a:r>
          </a:p>
          <a:p>
            <a:pPr marL="914400" lvl="1" indent="-457200" algn="just">
              <a:buFont typeface="+mj-lt"/>
              <a:buAutoNum type="alphaLcPeriod" startAt="9"/>
              <a:defRPr/>
            </a:pPr>
            <a:endParaRPr lang="tr-TR" sz="1600" dirty="0">
              <a:latin typeface="Minion Pro" panose="02040503050201020203" pitchFamily="18" charset="0"/>
            </a:endParaRPr>
          </a:p>
          <a:p>
            <a:pPr marL="914400" lvl="1" indent="-457200" algn="just">
              <a:buFont typeface="+mj-lt"/>
              <a:buAutoNum type="alphaLcPeriod" startAt="9"/>
              <a:defRPr/>
            </a:pPr>
            <a:r>
              <a:rPr lang="tr-TR" sz="1600" dirty="0">
                <a:latin typeface="Minion Pro" panose="02040503050201020203" pitchFamily="18" charset="0"/>
              </a:rPr>
              <a:t>Diplomatik statüsünden yararlanmak suretiyle yurt dışında, haklı bir sebep göstermeksizin ödeme kabiliyetinin üstünde borçlanmak ve borçlarını ödemedeki tutum ve davranışlarıyla Devlet itibarını zedelemek veya zorunlu bir sebebe dayanmaksızın borcunu ödemeden yurda dönmek,</a:t>
            </a:r>
          </a:p>
          <a:p>
            <a:pPr marL="914400" lvl="1" indent="-457200" algn="just">
              <a:buFont typeface="+mj-lt"/>
              <a:buAutoNum type="alphaLcPeriod" startAt="9"/>
              <a:defRPr/>
            </a:pPr>
            <a:endParaRPr lang="tr-TR" sz="1600" dirty="0">
              <a:latin typeface="Minion Pro" panose="02040503050201020203" pitchFamily="18" charset="0"/>
            </a:endParaRPr>
          </a:p>
          <a:p>
            <a:pPr marL="914400" lvl="1" indent="-457200" algn="just">
              <a:buFont typeface="+mj-lt"/>
              <a:buAutoNum type="alphaLcPeriod" startAt="9"/>
              <a:defRPr/>
            </a:pPr>
            <a:r>
              <a:rPr lang="tr-TR" sz="1600" dirty="0">
                <a:latin typeface="Minion Pro" panose="02040503050201020203" pitchFamily="18" charset="0"/>
              </a:rPr>
              <a:t>Verilen görev ve emirleri kasten yapmamak,</a:t>
            </a:r>
          </a:p>
          <a:p>
            <a:pPr marL="914400" lvl="1" indent="-457200" algn="just">
              <a:buFont typeface="+mj-lt"/>
              <a:buAutoNum type="alphaLcPeriod" startAt="9"/>
              <a:defRPr/>
            </a:pPr>
            <a:endParaRPr lang="tr-TR" sz="1600" dirty="0">
              <a:latin typeface="Minion Pro" panose="02040503050201020203" pitchFamily="18" charset="0"/>
            </a:endParaRPr>
          </a:p>
          <a:p>
            <a:pPr marL="914400" lvl="1" indent="-457200" algn="just">
              <a:buFont typeface="+mj-lt"/>
              <a:buAutoNum type="alphaLcPeriod" startAt="9"/>
              <a:defRPr/>
            </a:pPr>
            <a:r>
              <a:rPr lang="tr-TR" sz="1600" dirty="0">
                <a:latin typeface="Minion Pro" panose="02040503050201020203" pitchFamily="18" charset="0"/>
              </a:rPr>
              <a:t>Herhangi bir siyasi parti yararına veya zararına fiilen faaliyette bulunmak.</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2633" y="0"/>
            <a:ext cx="1141367" cy="1177104"/>
          </a:xfrm>
          <a:prstGeom prst="rect">
            <a:avLst/>
          </a:prstGeom>
        </p:spPr>
      </p:pic>
      <p:sp>
        <p:nvSpPr>
          <p:cNvPr id="3" name="Slayt Numarası Yer Tutucusu 2"/>
          <p:cNvSpPr>
            <a:spLocks noGrp="1"/>
          </p:cNvSpPr>
          <p:nvPr>
            <p:ph type="sldNum" sz="quarter" idx="12"/>
          </p:nvPr>
        </p:nvSpPr>
        <p:spPr/>
        <p:txBody>
          <a:bodyPr/>
          <a:lstStyle/>
          <a:p>
            <a:pPr>
              <a:defRPr/>
            </a:pPr>
            <a:fld id="{7DD282B4-FBA4-4A1E-BD40-41BDB66442AA}" type="slidenum">
              <a:rPr lang="tr-TR" smtClean="0"/>
              <a:pPr>
                <a:defRPr/>
              </a:pPr>
              <a:t>12</a:t>
            </a:fld>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48022" y="974462"/>
            <a:ext cx="7447956" cy="5660011"/>
          </a:xfrm>
          <a:prstGeom prst="rect">
            <a:avLst/>
          </a:prstGeom>
        </p:spPr>
        <p:txBody>
          <a:bodyPr wrap="square">
            <a:spAutoFit/>
          </a:bodyPr>
          <a:lstStyle/>
          <a:p>
            <a:pPr marL="0" indent="0" eaLnBrk="1" hangingPunct="1">
              <a:lnSpc>
                <a:spcPct val="90000"/>
              </a:lnSpc>
              <a:buFont typeface="Wingdings" pitchFamily="2" charset="2"/>
              <a:buNone/>
              <a:defRPr/>
            </a:pPr>
            <a:r>
              <a:rPr lang="tr-TR" b="1" dirty="0">
                <a:latin typeface="Minion Pro" panose="02040503050201020203" pitchFamily="18" charset="0"/>
              </a:rPr>
              <a:t>E - Devlet memurluğundan çıkarma : </a:t>
            </a:r>
            <a:r>
              <a:rPr lang="tr-TR" i="1" dirty="0">
                <a:latin typeface="Minion Pro" panose="02040503050201020203" pitchFamily="18" charset="0"/>
              </a:rPr>
              <a:t>Bir daha Devlet memurluğuna atanmamak üzere memurluktan çıkarmaktır.</a:t>
            </a:r>
          </a:p>
          <a:p>
            <a:pPr marL="0" indent="0" eaLnBrk="1" hangingPunct="1">
              <a:lnSpc>
                <a:spcPct val="90000"/>
              </a:lnSpc>
              <a:buFont typeface="Wingdings" pitchFamily="2" charset="2"/>
              <a:buNone/>
              <a:defRPr/>
            </a:pPr>
            <a:endParaRPr lang="tr-TR" i="1" dirty="0">
              <a:latin typeface="Minion Pro" panose="02040503050201020203" pitchFamily="18" charset="0"/>
            </a:endParaRPr>
          </a:p>
          <a:p>
            <a:pPr lvl="2">
              <a:lnSpc>
                <a:spcPct val="90000"/>
              </a:lnSpc>
              <a:buFont typeface="Wingdings" pitchFamily="2" charset="2"/>
              <a:buNone/>
              <a:defRPr/>
            </a:pPr>
            <a:r>
              <a:rPr lang="tr-TR" sz="1800" b="1" u="sng" dirty="0">
                <a:latin typeface="Minion Pro" panose="02040503050201020203" pitchFamily="18" charset="0"/>
              </a:rPr>
              <a:t>Devlet memurluğundan çıkarma cezasını gerektiren fiil ve haller şunlardır:</a:t>
            </a:r>
          </a:p>
          <a:p>
            <a:pPr marL="914400" lvl="1" indent="-457200" algn="just">
              <a:lnSpc>
                <a:spcPct val="90000"/>
              </a:lnSpc>
              <a:buFont typeface="+mj-lt"/>
              <a:buAutoNum type="alphaLcPeriod"/>
              <a:defRPr/>
            </a:pPr>
            <a:r>
              <a:rPr lang="tr-TR" sz="1800" dirty="0">
                <a:latin typeface="Minion Pro" panose="02040503050201020203" pitchFamily="18" charset="0"/>
              </a:rPr>
              <a:t>İdeolojik veya siyasi amaçlarla kurumların huzur, sükun ve çalışma düzenini bozmak, boykot, işgal, </a:t>
            </a:r>
            <a:r>
              <a:rPr lang="tr-TR" sz="1800" i="1" dirty="0">
                <a:latin typeface="Minion Pro" panose="02040503050201020203" pitchFamily="18" charset="0"/>
              </a:rPr>
              <a:t>"kamu hizmetlerinin yürütülmesini engelleme"</a:t>
            </a:r>
            <a:r>
              <a:rPr lang="tr-TR" sz="1800" dirty="0">
                <a:latin typeface="Minion Pro" panose="02040503050201020203" pitchFamily="18" charset="0"/>
              </a:rPr>
              <a:t>, işi yavaşlatma ve grev gibi eylemlere katılmak veya bu amaçlarla toplu olarak göreve gelmemek, bunları tahrik ve teşvik etmek veya yardımda bulunmak,</a:t>
            </a:r>
          </a:p>
          <a:p>
            <a:pPr marL="914400" lvl="1" indent="-457200" algn="just">
              <a:lnSpc>
                <a:spcPct val="90000"/>
              </a:lnSpc>
              <a:buFont typeface="+mj-lt"/>
              <a:buAutoNum type="alphaLcPeriod"/>
              <a:defRPr/>
            </a:pPr>
            <a:endParaRPr lang="tr-TR" sz="1800" dirty="0">
              <a:latin typeface="Minion Pro" panose="02040503050201020203" pitchFamily="18" charset="0"/>
            </a:endParaRPr>
          </a:p>
          <a:p>
            <a:pPr marL="914400" lvl="1" indent="-457200" algn="just">
              <a:lnSpc>
                <a:spcPct val="90000"/>
              </a:lnSpc>
              <a:buFont typeface="+mj-lt"/>
              <a:buAutoNum type="alphaLcPeriod"/>
              <a:defRPr/>
            </a:pPr>
            <a:r>
              <a:rPr lang="tr-TR" sz="1800" dirty="0">
                <a:latin typeface="Minion Pro" panose="02040503050201020203" pitchFamily="18" charset="0"/>
              </a:rPr>
              <a:t>Yasaklanmış her türlü yayını veya siyasi veya ideolojik amaçlı bildiri, afiş, pankart, bant ve benzerlerini basmak, çoğaltmak, dağıtmak veya bunları kurumların herhangi bir yerine asmak veya teşhir etmek,</a:t>
            </a:r>
          </a:p>
          <a:p>
            <a:pPr marL="914400" lvl="1" indent="-457200" algn="just">
              <a:lnSpc>
                <a:spcPct val="90000"/>
              </a:lnSpc>
              <a:buFont typeface="+mj-lt"/>
              <a:buAutoNum type="alphaLcPeriod"/>
              <a:defRPr/>
            </a:pPr>
            <a:endParaRPr lang="tr-TR" sz="1800" dirty="0">
              <a:latin typeface="Minion Pro" panose="02040503050201020203" pitchFamily="18" charset="0"/>
            </a:endParaRPr>
          </a:p>
          <a:p>
            <a:pPr marL="914400" lvl="1" indent="-457200" algn="just">
              <a:lnSpc>
                <a:spcPct val="90000"/>
              </a:lnSpc>
              <a:buFont typeface="+mj-lt"/>
              <a:buAutoNum type="alphaLcPeriod"/>
              <a:defRPr/>
            </a:pPr>
            <a:r>
              <a:rPr lang="tr-TR" sz="1800" dirty="0">
                <a:latin typeface="Minion Pro" panose="02040503050201020203" pitchFamily="18" charset="0"/>
              </a:rPr>
              <a:t>Siyasi partiye girmek,</a:t>
            </a:r>
          </a:p>
          <a:p>
            <a:pPr marL="914400" lvl="1" indent="-457200" algn="just">
              <a:lnSpc>
                <a:spcPct val="90000"/>
              </a:lnSpc>
              <a:buFont typeface="+mj-lt"/>
              <a:buAutoNum type="alphaLcPeriod"/>
              <a:defRPr/>
            </a:pPr>
            <a:endParaRPr lang="tr-TR" sz="1800" dirty="0">
              <a:latin typeface="Minion Pro" panose="02040503050201020203" pitchFamily="18" charset="0"/>
            </a:endParaRPr>
          </a:p>
          <a:p>
            <a:pPr marL="914400" lvl="1" indent="-457200" algn="just">
              <a:lnSpc>
                <a:spcPct val="90000"/>
              </a:lnSpc>
              <a:buFont typeface="+mj-lt"/>
              <a:buAutoNum type="alphaLcPeriod"/>
              <a:defRPr/>
            </a:pPr>
            <a:r>
              <a:rPr lang="tr-TR" sz="1800" dirty="0">
                <a:latin typeface="Minion Pro" panose="02040503050201020203" pitchFamily="18" charset="0"/>
              </a:rPr>
              <a:t>Özürsüz olarak (...) bir yılda toplam 20 gün göreve gelmemek,</a:t>
            </a:r>
          </a:p>
          <a:p>
            <a:pPr marL="914400" lvl="1" indent="-457200" algn="just">
              <a:lnSpc>
                <a:spcPct val="90000"/>
              </a:lnSpc>
              <a:buFont typeface="+mj-lt"/>
              <a:buAutoNum type="alphaLcPeriod"/>
              <a:defRPr/>
            </a:pPr>
            <a:endParaRPr lang="tr-TR" sz="1800" dirty="0">
              <a:latin typeface="Minion Pro" panose="02040503050201020203" pitchFamily="18" charset="0"/>
            </a:endParaRPr>
          </a:p>
          <a:p>
            <a:pPr marL="914400" lvl="1" indent="-457200" algn="just">
              <a:lnSpc>
                <a:spcPct val="90000"/>
              </a:lnSpc>
              <a:buFont typeface="+mj-lt"/>
              <a:buAutoNum type="alphaLcPeriod"/>
              <a:defRPr/>
            </a:pPr>
            <a:r>
              <a:rPr lang="tr-TR" sz="1800" dirty="0">
                <a:latin typeface="Minion Pro" panose="02040503050201020203" pitchFamily="18" charset="0"/>
              </a:rPr>
              <a:t>Savaş, olağanüstü hal veya genel afetlere ilişkin konularda amirlerin verdiği görev veya emirleri yapmamak,</a:t>
            </a:r>
            <a:endParaRPr lang="tr-TR" dirty="0">
              <a:latin typeface="Minion Pro" panose="02040503050201020203" pitchFamily="18" charset="0"/>
            </a:endParaRP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2633" y="0"/>
            <a:ext cx="1141367" cy="1177104"/>
          </a:xfrm>
          <a:prstGeom prst="rect">
            <a:avLst/>
          </a:prstGeom>
        </p:spPr>
      </p:pic>
      <p:sp>
        <p:nvSpPr>
          <p:cNvPr id="3" name="Slayt Numarası Yer Tutucusu 2"/>
          <p:cNvSpPr>
            <a:spLocks noGrp="1"/>
          </p:cNvSpPr>
          <p:nvPr>
            <p:ph type="sldNum" sz="quarter" idx="12"/>
          </p:nvPr>
        </p:nvSpPr>
        <p:spPr/>
        <p:txBody>
          <a:bodyPr/>
          <a:lstStyle/>
          <a:p>
            <a:pPr>
              <a:defRPr/>
            </a:pPr>
            <a:fld id="{7DD282B4-FBA4-4A1E-BD40-41BDB66442AA}" type="slidenum">
              <a:rPr lang="tr-TR" smtClean="0"/>
              <a:pPr>
                <a:defRPr/>
              </a:pPr>
              <a:t>13</a:t>
            </a:fld>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52437" y="1025265"/>
            <a:ext cx="7350196" cy="4807470"/>
          </a:xfrm>
          <a:prstGeom prst="rect">
            <a:avLst/>
          </a:prstGeom>
        </p:spPr>
        <p:txBody>
          <a:bodyPr wrap="square">
            <a:spAutoFit/>
          </a:bodyPr>
          <a:lstStyle/>
          <a:p>
            <a:pPr lvl="2" algn="just">
              <a:lnSpc>
                <a:spcPct val="90000"/>
              </a:lnSpc>
              <a:defRPr/>
            </a:pPr>
            <a:r>
              <a:rPr lang="tr-TR" sz="1800" b="1" u="sng" dirty="0">
                <a:latin typeface="Minion Pro" panose="02040503050201020203" pitchFamily="18" charset="0"/>
              </a:rPr>
              <a:t>Devlet memurluğundan çıkarma cezasını gerektiren fiil ve haller şunlardır:</a:t>
            </a:r>
            <a:endParaRPr lang="tr-TR" sz="1800" dirty="0">
              <a:latin typeface="Minion Pro" panose="02040503050201020203" pitchFamily="18" charset="0"/>
            </a:endParaRPr>
          </a:p>
          <a:p>
            <a:pPr marL="914400" lvl="1" indent="-457200" algn="just">
              <a:lnSpc>
                <a:spcPct val="90000"/>
              </a:lnSpc>
              <a:buFont typeface="+mj-lt"/>
              <a:buAutoNum type="alphaLcPeriod" startAt="6"/>
              <a:defRPr/>
            </a:pPr>
            <a:r>
              <a:rPr lang="tr-TR" sz="1600" dirty="0">
                <a:latin typeface="Minion Pro" panose="02040503050201020203" pitchFamily="18" charset="0"/>
              </a:rPr>
              <a:t>Amirlerine, maiyetindekilere ve iş sahiplerine fiili tecavüzde bulunmak,</a:t>
            </a:r>
          </a:p>
          <a:p>
            <a:pPr marL="914400" lvl="1" indent="-457200" algn="just">
              <a:lnSpc>
                <a:spcPct val="90000"/>
              </a:lnSpc>
              <a:buFont typeface="+mj-lt"/>
              <a:buAutoNum type="alphaLcPeriod" startAt="6"/>
              <a:defRPr/>
            </a:pPr>
            <a:endParaRPr lang="tr-TR" sz="1600" dirty="0">
              <a:latin typeface="Minion Pro" panose="02040503050201020203" pitchFamily="18" charset="0"/>
            </a:endParaRPr>
          </a:p>
          <a:p>
            <a:pPr marL="914400" lvl="1" indent="-457200" algn="just">
              <a:lnSpc>
                <a:spcPct val="90000"/>
              </a:lnSpc>
              <a:buFont typeface="+mj-lt"/>
              <a:buAutoNum type="alphaLcPeriod" startAt="6"/>
              <a:defRPr/>
            </a:pPr>
            <a:r>
              <a:rPr lang="tr-TR" sz="1600" dirty="0">
                <a:latin typeface="Minion Pro" panose="02040503050201020203" pitchFamily="18" charset="0"/>
              </a:rPr>
              <a:t>Memurluk sıfatı ile bağdaşmayacak nitelik ve derecede yüz kızartıcı ve utanç verici hareketlerde bulunmak,</a:t>
            </a:r>
          </a:p>
          <a:p>
            <a:pPr marL="914400" lvl="1" indent="-457200" algn="just">
              <a:lnSpc>
                <a:spcPct val="90000"/>
              </a:lnSpc>
              <a:buFont typeface="+mj-lt"/>
              <a:buAutoNum type="alphaLcPeriod" startAt="6"/>
              <a:defRPr/>
            </a:pPr>
            <a:endParaRPr lang="tr-TR" sz="1600" dirty="0">
              <a:latin typeface="Minion Pro" panose="02040503050201020203" pitchFamily="18" charset="0"/>
            </a:endParaRPr>
          </a:p>
          <a:p>
            <a:pPr marL="914400" lvl="1" indent="-457200" algn="just">
              <a:lnSpc>
                <a:spcPct val="90000"/>
              </a:lnSpc>
              <a:buFont typeface="+mj-lt"/>
              <a:buAutoNum type="alphaLcPeriod" startAt="6"/>
              <a:defRPr/>
            </a:pPr>
            <a:r>
              <a:rPr lang="tr-TR" sz="1600" dirty="0">
                <a:latin typeface="Minion Pro" panose="02040503050201020203" pitchFamily="18" charset="0"/>
              </a:rPr>
              <a:t>Yetki almadan gizli bilgileri açıklamak,</a:t>
            </a:r>
          </a:p>
          <a:p>
            <a:pPr marL="914400" lvl="1" indent="-457200" algn="just">
              <a:lnSpc>
                <a:spcPct val="90000"/>
              </a:lnSpc>
              <a:buFont typeface="+mj-lt"/>
              <a:buAutoNum type="alphaLcPeriod" startAt="6"/>
              <a:defRPr/>
            </a:pPr>
            <a:endParaRPr lang="tr-TR" sz="1600" dirty="0">
              <a:latin typeface="Minion Pro" panose="02040503050201020203" pitchFamily="18" charset="0"/>
            </a:endParaRPr>
          </a:p>
          <a:p>
            <a:pPr marL="914400" lvl="1" indent="-457200" algn="just">
              <a:lnSpc>
                <a:spcPct val="90000"/>
              </a:lnSpc>
              <a:buFont typeface="+mj-lt"/>
              <a:buAutoNum type="alphaLcPeriod" startAt="6"/>
              <a:defRPr/>
            </a:pPr>
            <a:r>
              <a:rPr lang="tr-TR" sz="1600" dirty="0">
                <a:latin typeface="Minion Pro" panose="02040503050201020203" pitchFamily="18" charset="0"/>
              </a:rPr>
              <a:t>Siyasi ve ideolojik eylemlerden arananları görev mahallinde gizlemek,</a:t>
            </a:r>
          </a:p>
          <a:p>
            <a:pPr marL="914400" lvl="1" indent="-457200" algn="just">
              <a:lnSpc>
                <a:spcPct val="90000"/>
              </a:lnSpc>
              <a:buFont typeface="+mj-lt"/>
              <a:buAutoNum type="alphaLcPeriod" startAt="6"/>
              <a:defRPr/>
            </a:pPr>
            <a:endParaRPr lang="tr-TR" sz="1600" dirty="0">
              <a:latin typeface="Minion Pro" panose="02040503050201020203" pitchFamily="18" charset="0"/>
            </a:endParaRPr>
          </a:p>
          <a:p>
            <a:pPr marL="914400" lvl="1" indent="-457200" algn="just">
              <a:lnSpc>
                <a:spcPct val="90000"/>
              </a:lnSpc>
              <a:buFont typeface="+mj-lt"/>
              <a:buAutoNum type="alphaLcPeriod" startAt="6"/>
              <a:defRPr/>
            </a:pPr>
            <a:r>
              <a:rPr lang="tr-TR" sz="1600" dirty="0">
                <a:latin typeface="Minion Pro" panose="02040503050201020203" pitchFamily="18" charset="0"/>
              </a:rPr>
              <a:t>Yurt dışında Devletin itibarını düşürecek veya görev haysiyetini zedeleyecek tutum ve davranışlarda bulunmak,</a:t>
            </a:r>
          </a:p>
          <a:p>
            <a:pPr marL="914400" lvl="1" indent="-457200" algn="just">
              <a:lnSpc>
                <a:spcPct val="90000"/>
              </a:lnSpc>
              <a:buFont typeface="+mj-lt"/>
              <a:buAutoNum type="alphaLcPeriod" startAt="6"/>
              <a:defRPr/>
            </a:pPr>
            <a:endParaRPr lang="tr-TR" sz="1600" dirty="0">
              <a:latin typeface="Minion Pro" panose="02040503050201020203" pitchFamily="18" charset="0"/>
            </a:endParaRPr>
          </a:p>
          <a:p>
            <a:pPr marL="914400" lvl="1" indent="-457200" algn="just">
              <a:lnSpc>
                <a:spcPct val="90000"/>
              </a:lnSpc>
              <a:buFont typeface="+mj-lt"/>
              <a:buAutoNum type="alphaLcPeriod" startAt="6"/>
              <a:defRPr/>
            </a:pPr>
            <a:r>
              <a:rPr lang="tr-TR" sz="1600" dirty="0">
                <a:latin typeface="Minion Pro" panose="02040503050201020203" pitchFamily="18" charset="0"/>
              </a:rPr>
              <a:t>5816 sayılı Atatürk Aleyhine İşlenen Suçlar Hakkındaki Kanuna aykırı fiilleri işlemek,</a:t>
            </a:r>
          </a:p>
          <a:p>
            <a:pPr marL="914400" lvl="1" indent="-457200" algn="just">
              <a:lnSpc>
                <a:spcPct val="90000"/>
              </a:lnSpc>
              <a:buFont typeface="+mj-lt"/>
              <a:buAutoNum type="alphaLcPeriod" startAt="6"/>
              <a:defRPr/>
            </a:pPr>
            <a:endParaRPr lang="tr-TR" sz="1600" dirty="0">
              <a:latin typeface="Minion Pro" panose="02040503050201020203" pitchFamily="18" charset="0"/>
            </a:endParaRPr>
          </a:p>
          <a:p>
            <a:pPr marL="914400" lvl="1" indent="-457200" algn="just">
              <a:lnSpc>
                <a:spcPct val="90000"/>
              </a:lnSpc>
              <a:buFont typeface="+mj-lt"/>
              <a:buAutoNum type="alphaLcPeriod" startAt="6"/>
              <a:defRPr/>
            </a:pPr>
            <a:r>
              <a:rPr lang="tr-TR" sz="1600" b="1" dirty="0">
                <a:latin typeface="Minion Pro" panose="02040503050201020203" pitchFamily="18" charset="0"/>
              </a:rPr>
              <a:t>(Ek: 3/10/2016-KHK-676/75 </a:t>
            </a:r>
            <a:r>
              <a:rPr lang="tr-TR" sz="1600" b="1" dirty="0" err="1">
                <a:latin typeface="Minion Pro" panose="02040503050201020203" pitchFamily="18" charset="0"/>
              </a:rPr>
              <a:t>md.</a:t>
            </a:r>
            <a:r>
              <a:rPr lang="tr-TR" sz="1600" b="1" dirty="0">
                <a:latin typeface="Minion Pro" panose="02040503050201020203" pitchFamily="18" charset="0"/>
              </a:rPr>
              <a:t>) Terör örgütleriyle eylem birliği içerisinde olmak, bu örgütlere yardım etmek, kamu imkân ve kaynaklarını bu örgütleri desteklemeye yönelik kullanmak ya da kullandırmak, bu örgütlerin propagandasını yapmak.</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2633" y="0"/>
            <a:ext cx="1141367" cy="1177104"/>
          </a:xfrm>
          <a:prstGeom prst="rect">
            <a:avLst/>
          </a:prstGeom>
        </p:spPr>
      </p:pic>
      <p:sp>
        <p:nvSpPr>
          <p:cNvPr id="3" name="Slayt Numarası Yer Tutucusu 2"/>
          <p:cNvSpPr>
            <a:spLocks noGrp="1"/>
          </p:cNvSpPr>
          <p:nvPr>
            <p:ph type="sldNum" sz="quarter" idx="12"/>
          </p:nvPr>
        </p:nvSpPr>
        <p:spPr/>
        <p:txBody>
          <a:bodyPr/>
          <a:lstStyle/>
          <a:p>
            <a:pPr>
              <a:defRPr/>
            </a:pPr>
            <a:fld id="{7DD282B4-FBA4-4A1E-BD40-41BDB66442AA}" type="slidenum">
              <a:rPr lang="tr-TR" smtClean="0"/>
              <a:pPr>
                <a:defRPr/>
              </a:pPr>
              <a:t>14</a:t>
            </a:fld>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9552" y="1268760"/>
            <a:ext cx="7632848" cy="5220660"/>
          </a:xfrm>
          <a:prstGeom prst="rect">
            <a:avLst/>
          </a:prstGeom>
        </p:spPr>
        <p:txBody>
          <a:bodyPr wrap="square">
            <a:spAutoFit/>
          </a:bodyPr>
          <a:lstStyle/>
          <a:p>
            <a:pPr marL="342900" indent="-342900" algn="just">
              <a:buFont typeface="Wingdings" panose="05000000000000000000" pitchFamily="2" charset="2"/>
              <a:buChar char="Ø"/>
              <a:defRPr/>
            </a:pPr>
            <a:r>
              <a:rPr lang="tr-TR" sz="1550" dirty="0">
                <a:latin typeface="Minion Pro" panose="02040503050201020203" pitchFamily="18" charset="0"/>
              </a:rPr>
              <a:t>Disiplin cezası verilmesine sebep olmuş bir fiil veya halin cezaların </a:t>
            </a:r>
            <a:r>
              <a:rPr lang="tr-TR" sz="1550" b="1" dirty="0">
                <a:latin typeface="Minion Pro" panose="02040503050201020203" pitchFamily="18" charset="0"/>
              </a:rPr>
              <a:t>"özlük dosyasından"</a:t>
            </a:r>
            <a:r>
              <a:rPr lang="tr-TR" sz="1550" dirty="0">
                <a:latin typeface="Minion Pro" panose="02040503050201020203" pitchFamily="18" charset="0"/>
              </a:rPr>
              <a:t> silinmesine ilişkin süre içinde tekerrüründe bir derece ağır ceza uygulanır. Aynı derecede cezayı gerektiren fakat ayrı fiil veya haller nedeniyle verilen disiplin cezalarının üçüncü uygulamasında bir derece ağır ceza verilir.</a:t>
            </a:r>
          </a:p>
          <a:p>
            <a:pPr marL="342900" indent="-342900" algn="just">
              <a:buFont typeface="Wingdings" panose="05000000000000000000" pitchFamily="2" charset="2"/>
              <a:buChar char="Ø"/>
              <a:defRPr/>
            </a:pPr>
            <a:endParaRPr lang="tr-TR" sz="1550" dirty="0">
              <a:latin typeface="Minion Pro" panose="02040503050201020203" pitchFamily="18" charset="0"/>
            </a:endParaRPr>
          </a:p>
          <a:p>
            <a:pPr marL="342900" indent="-342900" algn="just">
              <a:buFont typeface="Wingdings" panose="05000000000000000000" pitchFamily="2" charset="2"/>
              <a:buChar char="Ø"/>
              <a:defRPr/>
            </a:pPr>
            <a:r>
              <a:rPr lang="tr-TR" sz="1550" dirty="0">
                <a:latin typeface="Minion Pro" panose="02040503050201020203" pitchFamily="18" charset="0"/>
              </a:rPr>
              <a:t>Geçmiş hizmetleri sırasındaki ‘</a:t>
            </a:r>
            <a:r>
              <a:rPr lang="tr-TR" sz="1550" b="1" dirty="0">
                <a:latin typeface="Minion Pro" panose="02040503050201020203" pitchFamily="18" charset="0"/>
              </a:rPr>
              <a:t>çalışmaları olumlu olan’ </a:t>
            </a:r>
            <a:r>
              <a:rPr lang="tr-TR" sz="1550" dirty="0">
                <a:latin typeface="Minion Pro" panose="02040503050201020203" pitchFamily="18" charset="0"/>
              </a:rPr>
              <a:t>ve </a:t>
            </a:r>
            <a:r>
              <a:rPr lang="tr-TR" sz="1550" b="1" dirty="0">
                <a:latin typeface="Minion Pro" panose="02040503050201020203" pitchFamily="18" charset="0"/>
              </a:rPr>
              <a:t>"ödül veya başarı belgesi alan"</a:t>
            </a:r>
            <a:r>
              <a:rPr lang="tr-TR" sz="1550" dirty="0">
                <a:latin typeface="Minion Pro" panose="02040503050201020203" pitchFamily="18" charset="0"/>
              </a:rPr>
              <a:t> memurlar için verilecek cezalarda bir derece hafif olanı uygulanabilir.</a:t>
            </a:r>
          </a:p>
          <a:p>
            <a:pPr marL="342900" indent="-342900" algn="just">
              <a:buFont typeface="Wingdings" panose="05000000000000000000" pitchFamily="2" charset="2"/>
              <a:buChar char="Ø"/>
              <a:defRPr/>
            </a:pPr>
            <a:endParaRPr lang="tr-TR" sz="1550" dirty="0">
              <a:latin typeface="Minion Pro" panose="02040503050201020203" pitchFamily="18" charset="0"/>
            </a:endParaRPr>
          </a:p>
          <a:p>
            <a:pPr marL="342900" indent="-342900" algn="just">
              <a:buFont typeface="Wingdings" panose="05000000000000000000" pitchFamily="2" charset="2"/>
              <a:buChar char="Ø"/>
              <a:defRPr/>
            </a:pPr>
            <a:r>
              <a:rPr lang="tr-TR" sz="1550" dirty="0">
                <a:latin typeface="Minion Pro" panose="02040503050201020203" pitchFamily="18" charset="0"/>
              </a:rPr>
              <a:t>Yukarıda sayılan ve disiplin cezası verilmesini gerektiren fiil ve hallere nitelik ve ağırlıkları itibariyle benzer eylemlerde bulunanlara da aynı neviden disiplin cezaları verilir.</a:t>
            </a:r>
          </a:p>
          <a:p>
            <a:pPr marL="342900" indent="-342900" algn="just">
              <a:buFont typeface="Wingdings" panose="05000000000000000000" pitchFamily="2" charset="2"/>
              <a:buChar char="Ø"/>
              <a:defRPr/>
            </a:pPr>
            <a:endParaRPr lang="tr-TR" sz="1550" dirty="0">
              <a:latin typeface="Minion Pro" panose="02040503050201020203" pitchFamily="18" charset="0"/>
            </a:endParaRPr>
          </a:p>
          <a:p>
            <a:pPr marL="342900" indent="-342900" algn="just" eaLnBrk="1" hangingPunct="1">
              <a:lnSpc>
                <a:spcPct val="90000"/>
              </a:lnSpc>
              <a:buFont typeface="Wingdings" panose="05000000000000000000" pitchFamily="2" charset="2"/>
              <a:buChar char="Ø"/>
              <a:defRPr/>
            </a:pPr>
            <a:r>
              <a:rPr lang="tr-TR" sz="1550" dirty="0">
                <a:latin typeface="Minion Pro" panose="02040503050201020203" pitchFamily="18" charset="0"/>
              </a:rPr>
              <a:t>Öğrenim durumları nedeniyle yükselebilecekleri kadroların son kademelerinde bulunan Devlet memurlarının, kademe ilerlemesinin durdurulması cezasının verilmesini gerektiren hallerde, brüt aylıklarının 1/4'ü - 1/2'si kesilir ve tekerrüründe görevlerine son verilir.</a:t>
            </a:r>
          </a:p>
          <a:p>
            <a:pPr marL="342900" indent="-342900" algn="just" eaLnBrk="1" hangingPunct="1">
              <a:lnSpc>
                <a:spcPct val="90000"/>
              </a:lnSpc>
              <a:buFont typeface="Wingdings" panose="05000000000000000000" pitchFamily="2" charset="2"/>
              <a:buChar char="Ø"/>
              <a:defRPr/>
            </a:pPr>
            <a:endParaRPr lang="tr-TR" sz="1550" dirty="0">
              <a:latin typeface="Minion Pro" panose="02040503050201020203" pitchFamily="18" charset="0"/>
            </a:endParaRPr>
          </a:p>
          <a:p>
            <a:pPr marL="342900" indent="-342900" algn="just">
              <a:buFont typeface="Wingdings" panose="05000000000000000000" pitchFamily="2" charset="2"/>
              <a:buChar char="Ø"/>
              <a:defRPr/>
            </a:pPr>
            <a:r>
              <a:rPr lang="tr-TR" sz="1550" dirty="0">
                <a:latin typeface="Minion Pro" panose="02040503050201020203" pitchFamily="18" charset="0"/>
              </a:rPr>
              <a:t>Özel kanunların disiplin suçları ve cezalarına ilişkin hükümleri saklıdır.</a:t>
            </a:r>
          </a:p>
          <a:p>
            <a:pPr marL="342900" indent="-342900" algn="just">
              <a:buFont typeface="Wingdings" panose="05000000000000000000" pitchFamily="2" charset="2"/>
              <a:buChar char="Ø"/>
              <a:defRPr/>
            </a:pPr>
            <a:endParaRPr lang="tr-TR" sz="1550" dirty="0">
              <a:latin typeface="Minion Pro" panose="02040503050201020203" pitchFamily="18" charset="0"/>
            </a:endParaRPr>
          </a:p>
          <a:p>
            <a:pPr marL="342900" indent="-342900" algn="just">
              <a:buFont typeface="Wingdings" panose="05000000000000000000" pitchFamily="2" charset="2"/>
              <a:buChar char="Ø"/>
              <a:defRPr/>
            </a:pPr>
            <a:r>
              <a:rPr lang="tr-TR" sz="1550" dirty="0">
                <a:latin typeface="Minion Pro" panose="02040503050201020203" pitchFamily="18" charset="0"/>
              </a:rPr>
              <a:t>Yukarıda yazılı disiplin kovuşturmasının yapılmış olması, fiilin genel hükümler kapsamına girmesi halinde, sanık hakkında ayrıca ceza kovuşturması açılmasına engel teşkil etmez.</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2633" y="0"/>
            <a:ext cx="1141367" cy="1177104"/>
          </a:xfrm>
          <a:prstGeom prst="rect">
            <a:avLst/>
          </a:prstGeom>
        </p:spPr>
      </p:pic>
      <p:sp>
        <p:nvSpPr>
          <p:cNvPr id="3" name="Slayt Numarası Yer Tutucusu 2"/>
          <p:cNvSpPr>
            <a:spLocks noGrp="1"/>
          </p:cNvSpPr>
          <p:nvPr>
            <p:ph type="sldNum" sz="quarter" idx="12"/>
          </p:nvPr>
        </p:nvSpPr>
        <p:spPr/>
        <p:txBody>
          <a:bodyPr/>
          <a:lstStyle/>
          <a:p>
            <a:pPr>
              <a:defRPr/>
            </a:pPr>
            <a:fld id="{7DD282B4-FBA4-4A1E-BD40-41BDB66442AA}" type="slidenum">
              <a:rPr lang="tr-TR" smtClean="0"/>
              <a:pPr>
                <a:defRPr/>
              </a:pPr>
              <a:t>15</a:t>
            </a:fld>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96008" y="980728"/>
            <a:ext cx="7720408" cy="5355312"/>
          </a:xfrm>
          <a:prstGeom prst="rect">
            <a:avLst/>
          </a:prstGeom>
        </p:spPr>
        <p:txBody>
          <a:bodyPr wrap="square">
            <a:spAutoFit/>
          </a:bodyPr>
          <a:lstStyle/>
          <a:p>
            <a:pPr marL="0" indent="0" eaLnBrk="1" hangingPunct="1">
              <a:lnSpc>
                <a:spcPct val="90000"/>
              </a:lnSpc>
              <a:buFont typeface="Wingdings" pitchFamily="2" charset="2"/>
              <a:buNone/>
              <a:defRPr/>
            </a:pPr>
            <a:r>
              <a:rPr lang="tr-TR" b="1" dirty="0">
                <a:solidFill>
                  <a:srgbClr val="C00000"/>
                </a:solidFill>
                <a:latin typeface="Minion Pro" panose="02040503050201020203" pitchFamily="18" charset="0"/>
              </a:rPr>
              <a:t>    Disiplin cezası vermeye yetkili amir ve kurullar:</a:t>
            </a:r>
          </a:p>
          <a:p>
            <a:pPr marL="0" indent="0" eaLnBrk="1" hangingPunct="1">
              <a:lnSpc>
                <a:spcPct val="90000"/>
              </a:lnSpc>
              <a:buFont typeface="Wingdings" pitchFamily="2" charset="2"/>
              <a:buNone/>
              <a:defRPr/>
            </a:pPr>
            <a:endParaRPr lang="tr-TR" b="1" dirty="0">
              <a:solidFill>
                <a:srgbClr val="C00000"/>
              </a:solidFill>
              <a:latin typeface="Minion Pro" panose="02040503050201020203" pitchFamily="18" charset="0"/>
            </a:endParaRPr>
          </a:p>
          <a:p>
            <a:pPr marL="342900" indent="-342900" algn="just" eaLnBrk="1" hangingPunct="1">
              <a:lnSpc>
                <a:spcPct val="90000"/>
              </a:lnSpc>
              <a:buFont typeface="Arial" panose="020B0604020202020204" pitchFamily="34" charset="0"/>
              <a:buChar char="•"/>
              <a:defRPr/>
            </a:pPr>
            <a:r>
              <a:rPr lang="tr-TR" b="1" dirty="0">
                <a:solidFill>
                  <a:srgbClr val="C00000"/>
                </a:solidFill>
                <a:latin typeface="Minion Pro" panose="02040503050201020203" pitchFamily="18" charset="0"/>
              </a:rPr>
              <a:t>Madde 126 – </a:t>
            </a:r>
            <a:r>
              <a:rPr lang="tr-TR" dirty="0">
                <a:latin typeface="Minion Pro" panose="02040503050201020203" pitchFamily="18" charset="0"/>
              </a:rPr>
              <a:t>Uyarma, kınama ve aylıktan kesme cezaları disiplin amirleri tarafından; kademe ilerlemesinin durdurulması cezası, memurun bağlı olduğu kurumdaki disiplin kurulunun kararı alındıktan sonra, atamaya yetkili amirler il disiplin kurullarının kararlarına dayanan hallerde Valiler tarafından verilir.</a:t>
            </a:r>
          </a:p>
          <a:p>
            <a:pPr marL="342900" indent="-342900" algn="just" eaLnBrk="1" hangingPunct="1">
              <a:lnSpc>
                <a:spcPct val="90000"/>
              </a:lnSpc>
              <a:buFont typeface="Arial" panose="020B0604020202020204" pitchFamily="34" charset="0"/>
              <a:buChar char="•"/>
              <a:defRPr/>
            </a:pPr>
            <a:endParaRPr lang="tr-TR" dirty="0">
              <a:latin typeface="Minion Pro" panose="02040503050201020203" pitchFamily="18" charset="0"/>
            </a:endParaRPr>
          </a:p>
          <a:p>
            <a:pPr lvl="1" algn="just">
              <a:lnSpc>
                <a:spcPct val="90000"/>
              </a:lnSpc>
              <a:defRPr/>
            </a:pPr>
            <a:r>
              <a:rPr lang="tr-TR" dirty="0">
                <a:latin typeface="Minion Pro" panose="02040503050201020203" pitchFamily="18" charset="0"/>
              </a:rPr>
              <a:t>Devlet memurluğundan çıkarma cezası amirlerin bu yoldaki isteği üzerine, memurun bağlı bulunduğu kurumun yüksek disiplin kurulu kararı ile verilir.</a:t>
            </a:r>
          </a:p>
          <a:p>
            <a:pPr algn="just">
              <a:lnSpc>
                <a:spcPct val="90000"/>
              </a:lnSpc>
              <a:defRPr/>
            </a:pPr>
            <a:endParaRPr lang="tr-TR" dirty="0">
              <a:latin typeface="Minion Pro" panose="02040503050201020203" pitchFamily="18" charset="0"/>
            </a:endParaRPr>
          </a:p>
          <a:p>
            <a:pPr lvl="1" algn="just">
              <a:lnSpc>
                <a:spcPct val="90000"/>
              </a:lnSpc>
              <a:defRPr/>
            </a:pPr>
            <a:r>
              <a:rPr lang="tr-TR" dirty="0">
                <a:latin typeface="Minion Pro" panose="02040503050201020203" pitchFamily="18" charset="0"/>
              </a:rPr>
              <a:t>Disiplin kurulu ve yüksek disiplin kurulunun ayrı bir ceza tayinine yetkisi yoktur, cezayı kabul veya reddeder. Ret halinde atamaya yetkili amirler 15 gün  içinde başka bir disiplin cezası vermekte serbesttirler.</a:t>
            </a:r>
          </a:p>
          <a:p>
            <a:pPr lvl="1" algn="just">
              <a:lnSpc>
                <a:spcPct val="90000"/>
              </a:lnSpc>
              <a:defRPr/>
            </a:pPr>
            <a:endParaRPr lang="tr-TR" dirty="0">
              <a:latin typeface="Minion Pro" panose="02040503050201020203" pitchFamily="18" charset="0"/>
            </a:endParaRPr>
          </a:p>
          <a:p>
            <a:pPr lvl="1" algn="just">
              <a:lnSpc>
                <a:spcPct val="90000"/>
              </a:lnSpc>
              <a:defRPr/>
            </a:pPr>
            <a:r>
              <a:rPr lang="tr-TR" dirty="0">
                <a:latin typeface="Minion Pro" panose="02040503050201020203" pitchFamily="18" charset="0"/>
              </a:rPr>
              <a:t>Özel kanunların disiplin cezası vermeye yetkili amir ve kurullarla ilgili hükümleri saklıdır.</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2633" y="0"/>
            <a:ext cx="1141367" cy="1177104"/>
          </a:xfrm>
          <a:prstGeom prst="rect">
            <a:avLst/>
          </a:prstGeom>
        </p:spPr>
      </p:pic>
      <p:sp>
        <p:nvSpPr>
          <p:cNvPr id="3" name="Slayt Numarası Yer Tutucusu 2"/>
          <p:cNvSpPr>
            <a:spLocks noGrp="1"/>
          </p:cNvSpPr>
          <p:nvPr>
            <p:ph type="sldNum" sz="quarter" idx="12"/>
          </p:nvPr>
        </p:nvSpPr>
        <p:spPr/>
        <p:txBody>
          <a:bodyPr/>
          <a:lstStyle/>
          <a:p>
            <a:pPr>
              <a:defRPr/>
            </a:pPr>
            <a:fld id="{7DD282B4-FBA4-4A1E-BD40-41BDB66442AA}" type="slidenum">
              <a:rPr lang="tr-TR" smtClean="0"/>
              <a:pPr>
                <a:defRPr/>
              </a:pPr>
              <a:t>16</a:t>
            </a:fld>
            <a:endParaRPr lang="tr-T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9552" y="1047431"/>
            <a:ext cx="7632848" cy="4664034"/>
          </a:xfrm>
          <a:prstGeom prst="rect">
            <a:avLst/>
          </a:prstGeom>
        </p:spPr>
        <p:txBody>
          <a:bodyPr wrap="square">
            <a:spAutoFit/>
          </a:bodyPr>
          <a:lstStyle/>
          <a:p>
            <a:pPr marL="0" indent="0" algn="just" eaLnBrk="1" hangingPunct="1">
              <a:lnSpc>
                <a:spcPct val="80000"/>
              </a:lnSpc>
              <a:buFont typeface="Wingdings" pitchFamily="2" charset="2"/>
              <a:buNone/>
              <a:defRPr/>
            </a:pPr>
            <a:r>
              <a:rPr lang="tr-TR" sz="1800" b="1" dirty="0">
                <a:solidFill>
                  <a:srgbClr val="C00000"/>
                </a:solidFill>
                <a:latin typeface="Minion Pro" panose="02040503050201020203" pitchFamily="18" charset="0"/>
              </a:rPr>
              <a:t>     Zamanaşımı:</a:t>
            </a:r>
          </a:p>
          <a:p>
            <a:pPr marL="0" indent="0" algn="just" eaLnBrk="1" hangingPunct="1">
              <a:lnSpc>
                <a:spcPct val="80000"/>
              </a:lnSpc>
              <a:buFont typeface="Wingdings" pitchFamily="2" charset="2"/>
              <a:buNone/>
              <a:defRPr/>
            </a:pPr>
            <a:endParaRPr lang="tr-TR" sz="1700" b="1" dirty="0">
              <a:solidFill>
                <a:srgbClr val="C00000"/>
              </a:solidFill>
              <a:latin typeface="Minion Pro" panose="02040503050201020203" pitchFamily="18" charset="0"/>
            </a:endParaRPr>
          </a:p>
          <a:p>
            <a:pPr marL="285750" indent="-285750" algn="just" eaLnBrk="1" hangingPunct="1">
              <a:lnSpc>
                <a:spcPct val="80000"/>
              </a:lnSpc>
              <a:buFont typeface="Arial" panose="020B0604020202020204" pitchFamily="34" charset="0"/>
              <a:buChar char="•"/>
              <a:defRPr/>
            </a:pPr>
            <a:r>
              <a:rPr lang="tr-TR" sz="1600" b="1" dirty="0">
                <a:solidFill>
                  <a:srgbClr val="C00000"/>
                </a:solidFill>
                <a:latin typeface="Minion Pro" panose="02040503050201020203" pitchFamily="18" charset="0"/>
              </a:rPr>
              <a:t>Madde 127 –</a:t>
            </a:r>
            <a:r>
              <a:rPr lang="tr-TR" sz="1600" dirty="0">
                <a:solidFill>
                  <a:srgbClr val="C00000"/>
                </a:solidFill>
                <a:latin typeface="Minion Pro" panose="02040503050201020203" pitchFamily="18" charset="0"/>
              </a:rPr>
              <a:t> </a:t>
            </a:r>
            <a:r>
              <a:rPr lang="tr-TR" sz="1400" dirty="0">
                <a:latin typeface="Minion Pro" panose="02040503050201020203" pitchFamily="18" charset="0"/>
              </a:rPr>
              <a:t>Bu Kanunun 125 inci maddesinde sayılan fiil ve halleri işleyenler hakkında, bu fiil ve hallerin işlendiğinin öğrenildiği tarihten itibaren;</a:t>
            </a:r>
          </a:p>
          <a:p>
            <a:pPr marL="800100" lvl="1" indent="-342900" algn="just">
              <a:lnSpc>
                <a:spcPct val="80000"/>
              </a:lnSpc>
              <a:buFont typeface="+mj-lt"/>
              <a:buAutoNum type="alphaLcPeriod"/>
              <a:defRPr/>
            </a:pPr>
            <a:r>
              <a:rPr lang="tr-TR" sz="1400" dirty="0">
                <a:latin typeface="Minion Pro" panose="02040503050201020203" pitchFamily="18" charset="0"/>
              </a:rPr>
              <a:t>Uyarma, kınama, aylıktan kesme ve kademe ilerlemesinin durdurulması cezalarında bir ay içinde disiplin soruşturmasına,</a:t>
            </a:r>
          </a:p>
          <a:p>
            <a:pPr lvl="1" algn="just">
              <a:lnSpc>
                <a:spcPct val="80000"/>
              </a:lnSpc>
              <a:defRPr/>
            </a:pPr>
            <a:endParaRPr lang="tr-TR" sz="1400" dirty="0">
              <a:latin typeface="Minion Pro" panose="02040503050201020203" pitchFamily="18" charset="0"/>
            </a:endParaRPr>
          </a:p>
          <a:p>
            <a:pPr marL="800100" lvl="1" indent="-342900" algn="just">
              <a:lnSpc>
                <a:spcPct val="80000"/>
              </a:lnSpc>
              <a:buFont typeface="+mj-lt"/>
              <a:buAutoNum type="alphaLcPeriod" startAt="2"/>
              <a:defRPr/>
            </a:pPr>
            <a:r>
              <a:rPr lang="tr-TR" sz="1400" dirty="0">
                <a:latin typeface="Minion Pro" panose="02040503050201020203" pitchFamily="18" charset="0"/>
              </a:rPr>
              <a:t>Memurluktan çıkarma cezasında altı ay içinde disiplin kovuşturmasına,</a:t>
            </a:r>
          </a:p>
          <a:p>
            <a:pPr lvl="1" algn="just">
              <a:lnSpc>
                <a:spcPct val="80000"/>
              </a:lnSpc>
              <a:buFont typeface="Wingdings" pitchFamily="2" charset="2"/>
              <a:buNone/>
              <a:defRPr/>
            </a:pPr>
            <a:r>
              <a:rPr lang="tr-TR" sz="1400" dirty="0">
                <a:latin typeface="Minion Pro" panose="02040503050201020203" pitchFamily="18" charset="0"/>
              </a:rPr>
              <a:t>başlanmadığı takdirde disiplin cezası verme yetkisi zamanaşımına uğrar.</a:t>
            </a:r>
          </a:p>
          <a:p>
            <a:pPr lvl="1" algn="just">
              <a:lnSpc>
                <a:spcPct val="80000"/>
              </a:lnSpc>
              <a:buFont typeface="Wingdings" pitchFamily="2" charset="2"/>
              <a:buNone/>
              <a:defRPr/>
            </a:pPr>
            <a:endParaRPr lang="tr-TR" sz="1400" dirty="0">
              <a:latin typeface="Minion Pro" panose="02040503050201020203" pitchFamily="18" charset="0"/>
            </a:endParaRPr>
          </a:p>
          <a:p>
            <a:pPr lvl="1" algn="just">
              <a:lnSpc>
                <a:spcPct val="80000"/>
              </a:lnSpc>
              <a:buFont typeface="Wingdings" pitchFamily="2" charset="2"/>
              <a:buNone/>
              <a:defRPr/>
            </a:pPr>
            <a:r>
              <a:rPr lang="tr-TR" sz="1400" dirty="0">
                <a:latin typeface="Minion Pro" panose="02040503050201020203" pitchFamily="18" charset="0"/>
              </a:rPr>
              <a:t>Disiplin cezasını gerektiren fiil ve hallerin işlendiği tarihten itibaren  nihayet iki yıl içinde disiplin cezası verilmediği takdirde ceza verme yetkisi zamanaşımına uğrar.</a:t>
            </a:r>
            <a:endParaRPr lang="tr-TR" sz="1400" i="1" dirty="0">
              <a:latin typeface="Minion Pro" panose="02040503050201020203" pitchFamily="18" charset="0"/>
            </a:endParaRPr>
          </a:p>
          <a:p>
            <a:pPr marL="0" indent="0" algn="just" eaLnBrk="1" hangingPunct="1">
              <a:lnSpc>
                <a:spcPct val="80000"/>
              </a:lnSpc>
              <a:buFont typeface="Wingdings" pitchFamily="2" charset="2"/>
              <a:buNone/>
              <a:defRPr/>
            </a:pPr>
            <a:r>
              <a:rPr lang="tr-TR" sz="1700" i="1" dirty="0">
                <a:latin typeface="Minion Pro" panose="02040503050201020203" pitchFamily="18" charset="0"/>
              </a:rPr>
              <a:t>            </a:t>
            </a:r>
          </a:p>
          <a:p>
            <a:pPr marL="0" indent="0" algn="just" eaLnBrk="1" hangingPunct="1">
              <a:lnSpc>
                <a:spcPct val="80000"/>
              </a:lnSpc>
              <a:buFont typeface="Wingdings" pitchFamily="2" charset="2"/>
              <a:buNone/>
              <a:defRPr/>
            </a:pPr>
            <a:r>
              <a:rPr lang="tr-TR" sz="1800" b="1" dirty="0">
                <a:solidFill>
                  <a:srgbClr val="C00000"/>
                </a:solidFill>
                <a:latin typeface="Minion Pro" panose="02040503050201020203" pitchFamily="18" charset="0"/>
              </a:rPr>
              <a:t>      Karar süresi:</a:t>
            </a:r>
          </a:p>
          <a:p>
            <a:pPr marL="0" indent="0" algn="just" eaLnBrk="1" hangingPunct="1">
              <a:lnSpc>
                <a:spcPct val="80000"/>
              </a:lnSpc>
              <a:buFont typeface="Wingdings" pitchFamily="2" charset="2"/>
              <a:buNone/>
              <a:defRPr/>
            </a:pPr>
            <a:endParaRPr lang="tr-TR" sz="1700" b="1" dirty="0">
              <a:solidFill>
                <a:srgbClr val="C00000"/>
              </a:solidFill>
              <a:latin typeface="Minion Pro" panose="02040503050201020203" pitchFamily="18" charset="0"/>
            </a:endParaRPr>
          </a:p>
          <a:p>
            <a:pPr marL="285750" indent="-285750" algn="just" eaLnBrk="1" hangingPunct="1">
              <a:lnSpc>
                <a:spcPct val="80000"/>
              </a:lnSpc>
              <a:buFont typeface="Arial" panose="020B0604020202020204" pitchFamily="34" charset="0"/>
              <a:buChar char="•"/>
              <a:defRPr/>
            </a:pPr>
            <a:r>
              <a:rPr lang="tr-TR" sz="1600" b="1" dirty="0">
                <a:solidFill>
                  <a:srgbClr val="C00000"/>
                </a:solidFill>
                <a:latin typeface="Minion Pro" panose="02040503050201020203" pitchFamily="18" charset="0"/>
              </a:rPr>
              <a:t>Madde 128 –</a:t>
            </a:r>
            <a:r>
              <a:rPr lang="tr-TR" sz="1600" dirty="0">
                <a:solidFill>
                  <a:srgbClr val="C00000"/>
                </a:solidFill>
                <a:latin typeface="Minion Pro" panose="02040503050201020203" pitchFamily="18" charset="0"/>
              </a:rPr>
              <a:t> </a:t>
            </a:r>
            <a:r>
              <a:rPr lang="tr-TR" sz="1400" dirty="0">
                <a:latin typeface="Minion Pro" panose="02040503050201020203" pitchFamily="18" charset="0"/>
              </a:rPr>
              <a:t>Disiplin amirleri uyarma, kınama ve aylıktan kesme cezalarını soruşturmanın tamamlandığı günden itibaren 15 gün içinde vermek zorundadırlar.</a:t>
            </a:r>
          </a:p>
          <a:p>
            <a:pPr marL="285750" indent="-285750" algn="just" eaLnBrk="1" hangingPunct="1">
              <a:lnSpc>
                <a:spcPct val="80000"/>
              </a:lnSpc>
              <a:buFont typeface="Arial" panose="020B0604020202020204" pitchFamily="34" charset="0"/>
              <a:buChar char="•"/>
              <a:defRPr/>
            </a:pPr>
            <a:endParaRPr lang="tr-TR" sz="1400" dirty="0">
              <a:latin typeface="Minion Pro" panose="02040503050201020203" pitchFamily="18" charset="0"/>
            </a:endParaRPr>
          </a:p>
          <a:p>
            <a:pPr lvl="1" algn="just">
              <a:lnSpc>
                <a:spcPct val="80000"/>
              </a:lnSpc>
              <a:buFont typeface="Wingdings" pitchFamily="2" charset="2"/>
              <a:buNone/>
              <a:defRPr/>
            </a:pPr>
            <a:r>
              <a:rPr lang="tr-TR" sz="1400" dirty="0">
                <a:latin typeface="Minion Pro" panose="02040503050201020203" pitchFamily="18" charset="0"/>
              </a:rPr>
              <a:t>Kademe ilerlemesinin durdurulması cezasını gerektiren hallerde soruşturma dosyası, kararını bildirmek üzere yetkili disiplin kuruluna 15 gün içinde tevdi edilir. Disiplin kurulu, dosyayı aldığı tarihten itibaren 30 gün içinde soruşturma evrakına göre kararını bildirir.</a:t>
            </a:r>
          </a:p>
          <a:p>
            <a:pPr lvl="1" algn="just">
              <a:lnSpc>
                <a:spcPct val="80000"/>
              </a:lnSpc>
              <a:buFont typeface="Wingdings" pitchFamily="2" charset="2"/>
              <a:buNone/>
              <a:defRPr/>
            </a:pPr>
            <a:endParaRPr lang="tr-TR" sz="1400" dirty="0">
              <a:latin typeface="Minion Pro" panose="02040503050201020203" pitchFamily="18" charset="0"/>
            </a:endParaRPr>
          </a:p>
          <a:p>
            <a:pPr lvl="1" algn="just">
              <a:lnSpc>
                <a:spcPct val="80000"/>
              </a:lnSpc>
              <a:buFont typeface="Wingdings" pitchFamily="2" charset="2"/>
              <a:buNone/>
              <a:defRPr/>
            </a:pPr>
            <a:r>
              <a:rPr lang="tr-TR" sz="1400" dirty="0">
                <a:latin typeface="Minion Pro" panose="02040503050201020203" pitchFamily="18" charset="0"/>
              </a:rPr>
              <a:t>Memurluktan çıkarma cezası için disiplin amirleri tarafından yaptırılan soruşturmaya ait dosya, memurun bağlı bulunduğu kurumun yüksek disiplin kuruluna tevdiinden itibaren azami altı ay içinde bu kurulca, karara bağlanır.</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2633" y="0"/>
            <a:ext cx="1141367" cy="1177104"/>
          </a:xfrm>
          <a:prstGeom prst="rect">
            <a:avLst/>
          </a:prstGeom>
        </p:spPr>
      </p:pic>
      <p:sp>
        <p:nvSpPr>
          <p:cNvPr id="3" name="Slayt Numarası Yer Tutucusu 2"/>
          <p:cNvSpPr>
            <a:spLocks noGrp="1"/>
          </p:cNvSpPr>
          <p:nvPr>
            <p:ph type="sldNum" sz="quarter" idx="12"/>
          </p:nvPr>
        </p:nvSpPr>
        <p:spPr/>
        <p:txBody>
          <a:bodyPr/>
          <a:lstStyle/>
          <a:p>
            <a:pPr>
              <a:defRPr/>
            </a:pPr>
            <a:fld id="{7DD282B4-FBA4-4A1E-BD40-41BDB66442AA}" type="slidenum">
              <a:rPr lang="tr-TR" smtClean="0"/>
              <a:pPr>
                <a:defRPr/>
              </a:pPr>
              <a:t>17</a:t>
            </a:fld>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9552" y="1034498"/>
            <a:ext cx="7632848" cy="4789003"/>
          </a:xfrm>
          <a:prstGeom prst="rect">
            <a:avLst/>
          </a:prstGeom>
        </p:spPr>
        <p:txBody>
          <a:bodyPr wrap="square">
            <a:spAutoFit/>
          </a:bodyPr>
          <a:lstStyle/>
          <a:p>
            <a:pPr marL="0" indent="0" algn="just" eaLnBrk="1" hangingPunct="1">
              <a:lnSpc>
                <a:spcPct val="90000"/>
              </a:lnSpc>
              <a:buFont typeface="Wingdings" pitchFamily="2" charset="2"/>
              <a:buNone/>
              <a:defRPr/>
            </a:pPr>
            <a:r>
              <a:rPr lang="tr-TR" sz="1800" b="1" dirty="0">
                <a:solidFill>
                  <a:srgbClr val="C00000"/>
                </a:solidFill>
                <a:latin typeface="Minion Pro" panose="02040503050201020203" pitchFamily="18" charset="0"/>
              </a:rPr>
              <a:t>      Yüksek disiplin kurullarının karar usulü, memurun hakkı:</a:t>
            </a:r>
          </a:p>
          <a:p>
            <a:pPr marL="0" indent="0" algn="just" eaLnBrk="1" hangingPunct="1">
              <a:lnSpc>
                <a:spcPct val="90000"/>
              </a:lnSpc>
              <a:buFont typeface="Wingdings" pitchFamily="2" charset="2"/>
              <a:buNone/>
              <a:defRPr/>
            </a:pPr>
            <a:endParaRPr lang="tr-TR" sz="1800" b="1" dirty="0">
              <a:solidFill>
                <a:srgbClr val="C00000"/>
              </a:solidFill>
              <a:latin typeface="Minion Pro" panose="02040503050201020203" pitchFamily="18" charset="0"/>
            </a:endParaRPr>
          </a:p>
          <a:p>
            <a:pPr marL="342900" indent="-342900" algn="just" eaLnBrk="1" hangingPunct="1">
              <a:lnSpc>
                <a:spcPct val="90000"/>
              </a:lnSpc>
              <a:buFont typeface="Arial" panose="020B0604020202020204" pitchFamily="34" charset="0"/>
              <a:buChar char="•"/>
              <a:defRPr/>
            </a:pPr>
            <a:r>
              <a:rPr lang="tr-TR" sz="1600" b="1" dirty="0">
                <a:solidFill>
                  <a:srgbClr val="C00000"/>
                </a:solidFill>
                <a:latin typeface="Minion Pro" panose="02040503050201020203" pitchFamily="18" charset="0"/>
              </a:rPr>
              <a:t>Madde 129 </a:t>
            </a:r>
            <a:r>
              <a:rPr lang="tr-TR" sz="1600" b="1" dirty="0">
                <a:latin typeface="Minion Pro" panose="02040503050201020203" pitchFamily="18" charset="0"/>
              </a:rPr>
              <a:t>–</a:t>
            </a:r>
            <a:r>
              <a:rPr lang="tr-TR" sz="1600" dirty="0">
                <a:latin typeface="Minion Pro" panose="02040503050201020203" pitchFamily="18" charset="0"/>
              </a:rPr>
              <a:t> Yüksek disiplin kurulları kendilerine intikal eden dosyaların incelenmesinde, gerekli gördükleri takdirde, ilgilinin (Değişik ibare: 25/02/2011 tarihli Mükerrer Resmi Gazete - 6111/117 </a:t>
            </a:r>
            <a:r>
              <a:rPr lang="tr-TR" sz="1600" dirty="0" err="1">
                <a:latin typeface="Minion Pro" panose="02040503050201020203" pitchFamily="18" charset="0"/>
              </a:rPr>
              <a:t>md.</a:t>
            </a:r>
            <a:r>
              <a:rPr lang="tr-TR" sz="1600" dirty="0">
                <a:latin typeface="Minion Pro" panose="02040503050201020203" pitchFamily="18" charset="0"/>
              </a:rPr>
              <a:t>) "özlük dosyasını" ve her nevi evrakı incelemeye, ilgili kurumlardan bilgi almaya, yeminli tanık ve bilirkişi dinlemeye veya </a:t>
            </a:r>
            <a:r>
              <a:rPr lang="tr-TR" sz="1600" dirty="0" err="1">
                <a:latin typeface="Minion Pro" panose="02040503050201020203" pitchFamily="18" charset="0"/>
              </a:rPr>
              <a:t>niyabeten</a:t>
            </a:r>
            <a:r>
              <a:rPr lang="tr-TR" sz="1600" dirty="0">
                <a:latin typeface="Minion Pro" panose="02040503050201020203" pitchFamily="18" charset="0"/>
              </a:rPr>
              <a:t> dinletmeye, mahallen keşif yapmaya veya yaptırmaya yetkilidirler.</a:t>
            </a:r>
          </a:p>
          <a:p>
            <a:pPr marL="342900" indent="-342900" algn="just" eaLnBrk="1" hangingPunct="1">
              <a:lnSpc>
                <a:spcPct val="90000"/>
              </a:lnSpc>
              <a:buFont typeface="Arial" panose="020B0604020202020204" pitchFamily="34" charset="0"/>
              <a:buChar char="•"/>
              <a:defRPr/>
            </a:pPr>
            <a:endParaRPr lang="tr-TR" sz="1600" dirty="0">
              <a:latin typeface="Minion Pro" panose="02040503050201020203" pitchFamily="18" charset="0"/>
            </a:endParaRPr>
          </a:p>
          <a:p>
            <a:pPr lvl="1" algn="just">
              <a:defRPr/>
            </a:pPr>
            <a:r>
              <a:rPr lang="tr-TR" sz="1600" dirty="0">
                <a:latin typeface="Minion Pro" panose="02040503050201020203" pitchFamily="18" charset="0"/>
              </a:rPr>
              <a:t>Hakkında memurluktan çıkarma cezası istenen memur, (Mülga ibare: 25/02/2011 tarihli Mükerrer Resmi Gazete - 6111/117 </a:t>
            </a:r>
            <a:r>
              <a:rPr lang="tr-TR" sz="1600" dirty="0" err="1">
                <a:latin typeface="Minion Pro" panose="02040503050201020203" pitchFamily="18" charset="0"/>
              </a:rPr>
              <a:t>md.</a:t>
            </a:r>
            <a:r>
              <a:rPr lang="tr-TR" sz="1600" dirty="0">
                <a:latin typeface="Minion Pro" panose="02040503050201020203" pitchFamily="18" charset="0"/>
              </a:rPr>
              <a:t>) (..), soruşturma evrakını incelemeye, tanık dinletmeye, disiplin kurulunda sözlü veya yazılı olarak kendisi veya vekili vasıtasıyla savunma yapma hakkına sahiptir.</a:t>
            </a:r>
          </a:p>
          <a:p>
            <a:pPr lvl="1" algn="just">
              <a:defRPr/>
            </a:pPr>
            <a:endParaRPr lang="tr-TR" sz="1800" dirty="0">
              <a:latin typeface="Minion Pro" panose="02040503050201020203" pitchFamily="18" charset="0"/>
            </a:endParaRPr>
          </a:p>
          <a:p>
            <a:pPr algn="just" eaLnBrk="1" hangingPunct="1">
              <a:lnSpc>
                <a:spcPct val="90000"/>
              </a:lnSpc>
              <a:defRPr/>
            </a:pPr>
            <a:r>
              <a:rPr lang="tr-TR" sz="1800" b="1" dirty="0">
                <a:solidFill>
                  <a:srgbClr val="C00000"/>
                </a:solidFill>
                <a:latin typeface="Minion Pro" panose="02040503050201020203" pitchFamily="18" charset="0"/>
              </a:rPr>
              <a:t>      Savunma hakkı:</a:t>
            </a:r>
          </a:p>
          <a:p>
            <a:pPr algn="just" eaLnBrk="1" hangingPunct="1">
              <a:lnSpc>
                <a:spcPct val="90000"/>
              </a:lnSpc>
              <a:defRPr/>
            </a:pPr>
            <a:endParaRPr lang="tr-TR" sz="1800" b="1" dirty="0">
              <a:solidFill>
                <a:srgbClr val="C00000"/>
              </a:solidFill>
              <a:latin typeface="Minion Pro" panose="02040503050201020203" pitchFamily="18" charset="0"/>
            </a:endParaRPr>
          </a:p>
          <a:p>
            <a:pPr marL="285750" indent="-285750" algn="just" eaLnBrk="1" hangingPunct="1">
              <a:lnSpc>
                <a:spcPct val="90000"/>
              </a:lnSpc>
              <a:buFont typeface="Arial" panose="020B0604020202020204" pitchFamily="34" charset="0"/>
              <a:buChar char="•"/>
              <a:defRPr/>
            </a:pPr>
            <a:r>
              <a:rPr lang="tr-TR" sz="1600" b="1" dirty="0">
                <a:solidFill>
                  <a:srgbClr val="C00000"/>
                </a:solidFill>
                <a:latin typeface="Minion Pro" panose="02040503050201020203" pitchFamily="18" charset="0"/>
              </a:rPr>
              <a:t>Madde 130 – </a:t>
            </a:r>
            <a:r>
              <a:rPr lang="tr-TR" sz="1600" dirty="0">
                <a:latin typeface="Minion Pro" panose="02040503050201020203" pitchFamily="18" charset="0"/>
              </a:rPr>
              <a:t>Devlet memuru hakkında savunması alınmadan disiplin cezası verilemez.</a:t>
            </a:r>
          </a:p>
          <a:p>
            <a:pPr marL="285750" indent="-285750" algn="just" eaLnBrk="1" hangingPunct="1">
              <a:lnSpc>
                <a:spcPct val="90000"/>
              </a:lnSpc>
              <a:buFont typeface="Arial" panose="020B0604020202020204" pitchFamily="34" charset="0"/>
              <a:buChar char="•"/>
              <a:defRPr/>
            </a:pPr>
            <a:endParaRPr lang="tr-TR" sz="1600" dirty="0">
              <a:latin typeface="Minion Pro" panose="02040503050201020203" pitchFamily="18" charset="0"/>
            </a:endParaRPr>
          </a:p>
          <a:p>
            <a:pPr lvl="1" algn="just">
              <a:lnSpc>
                <a:spcPct val="90000"/>
              </a:lnSpc>
              <a:defRPr/>
            </a:pPr>
            <a:r>
              <a:rPr lang="tr-TR" sz="1600" dirty="0">
                <a:latin typeface="Minion Pro" panose="02040503050201020203" pitchFamily="18" charset="0"/>
              </a:rPr>
              <a:t>Soruşturmayı yapanın veya yetkili disiplin kurulunun 7 günden az olmamak üzere verdiği süre içinde veya belirtilen bir tarihte savunmasını yapmayan memur, savunma hakkından vazgeçmiş sayılır.</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2633" y="0"/>
            <a:ext cx="1141367" cy="1177104"/>
          </a:xfrm>
          <a:prstGeom prst="rect">
            <a:avLst/>
          </a:prstGeom>
        </p:spPr>
      </p:pic>
      <p:sp>
        <p:nvSpPr>
          <p:cNvPr id="3" name="Slayt Numarası Yer Tutucusu 2"/>
          <p:cNvSpPr>
            <a:spLocks noGrp="1"/>
          </p:cNvSpPr>
          <p:nvPr>
            <p:ph type="sldNum" sz="quarter" idx="12"/>
          </p:nvPr>
        </p:nvSpPr>
        <p:spPr/>
        <p:txBody>
          <a:bodyPr/>
          <a:lstStyle/>
          <a:p>
            <a:pPr>
              <a:defRPr/>
            </a:pPr>
            <a:fld id="{7DD282B4-FBA4-4A1E-BD40-41BDB66442AA}" type="slidenum">
              <a:rPr lang="tr-TR" smtClean="0"/>
              <a:pPr>
                <a:defRPr/>
              </a:pPr>
              <a:t>18</a:t>
            </a:fld>
            <a:endParaRPr lang="tr-T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85809" y="1178551"/>
            <a:ext cx="7416824" cy="4081117"/>
          </a:xfrm>
          <a:prstGeom prst="rect">
            <a:avLst/>
          </a:prstGeom>
        </p:spPr>
        <p:txBody>
          <a:bodyPr wrap="square">
            <a:spAutoFit/>
          </a:bodyPr>
          <a:lstStyle/>
          <a:p>
            <a:pPr marL="0" indent="0" eaLnBrk="1" hangingPunct="1">
              <a:lnSpc>
                <a:spcPct val="90000"/>
              </a:lnSpc>
              <a:buFont typeface="Wingdings" pitchFamily="2" charset="2"/>
              <a:buNone/>
              <a:defRPr/>
            </a:pPr>
            <a:r>
              <a:rPr lang="tr-TR" sz="1800" b="1" dirty="0">
                <a:solidFill>
                  <a:srgbClr val="C00000"/>
                </a:solidFill>
                <a:latin typeface="Minion Pro"/>
              </a:rPr>
              <a:t>      Cezai kovuşturma ile disiplin kovuşturmasının bir arada yürütülmesi:</a:t>
            </a:r>
          </a:p>
          <a:p>
            <a:pPr marL="0" indent="0" eaLnBrk="1" hangingPunct="1">
              <a:lnSpc>
                <a:spcPct val="90000"/>
              </a:lnSpc>
              <a:buFont typeface="Wingdings" pitchFamily="2" charset="2"/>
              <a:buNone/>
              <a:defRPr/>
            </a:pPr>
            <a:endParaRPr lang="tr-TR" sz="1800" b="1" dirty="0">
              <a:solidFill>
                <a:srgbClr val="C00000"/>
              </a:solidFill>
              <a:latin typeface="Minion Pro"/>
            </a:endParaRPr>
          </a:p>
          <a:p>
            <a:pPr marL="285750" indent="-285750" algn="just" eaLnBrk="1" hangingPunct="1">
              <a:lnSpc>
                <a:spcPct val="90000"/>
              </a:lnSpc>
              <a:buFont typeface="Arial" panose="020B0604020202020204" pitchFamily="34" charset="0"/>
              <a:buChar char="•"/>
              <a:defRPr/>
            </a:pPr>
            <a:r>
              <a:rPr lang="tr-TR" sz="1800" b="1" dirty="0">
                <a:solidFill>
                  <a:srgbClr val="C00000"/>
                </a:solidFill>
                <a:latin typeface="Minion Pro"/>
              </a:rPr>
              <a:t>Madde 131 – </a:t>
            </a:r>
            <a:r>
              <a:rPr lang="tr-TR" sz="1800" dirty="0">
                <a:latin typeface="Minion Pro"/>
              </a:rPr>
              <a:t>Aynı olaydan dolayı memur hakkında ceza mahkemesinde kovuşturmaya başlanmış olması, disiplin kovuşturmasını geciktiremez.</a:t>
            </a:r>
          </a:p>
          <a:p>
            <a:pPr lvl="1" algn="just">
              <a:lnSpc>
                <a:spcPct val="90000"/>
              </a:lnSpc>
              <a:defRPr/>
            </a:pPr>
            <a:r>
              <a:rPr lang="tr-TR" sz="1800" dirty="0">
                <a:latin typeface="Minion Pro"/>
              </a:rPr>
              <a:t>Memurun ceza kanununa göre mahkum olması veya olmaması halleri, ayrıca disiplin cezasının uygulanmasına engel olamaz.</a:t>
            </a:r>
          </a:p>
          <a:p>
            <a:pPr lvl="1" algn="just">
              <a:lnSpc>
                <a:spcPct val="90000"/>
              </a:lnSpc>
              <a:defRPr/>
            </a:pPr>
            <a:endParaRPr lang="tr-TR" sz="1800" dirty="0">
              <a:latin typeface="Minion Pro"/>
            </a:endParaRPr>
          </a:p>
          <a:p>
            <a:pPr lvl="1" algn="just">
              <a:lnSpc>
                <a:spcPct val="90000"/>
              </a:lnSpc>
              <a:defRPr/>
            </a:pPr>
            <a:r>
              <a:rPr lang="tr-TR" sz="1800" dirty="0">
                <a:latin typeface="Minion Pro"/>
              </a:rPr>
              <a:t>160 sayılı Devlet Personel Dairesi Kurulması Hakkında Kanunun 4 üncü maddesinde sayılan kuruluşlarda çalışan personel hakkında; görevden doğan veya görevi sırasında işledikleri suçlarla kişisel suçları sebebiyle Cumhuriyet savcıları veya askeri savcılar veya sorgu hakimlikleri veya Memurun </a:t>
            </a:r>
            <a:r>
              <a:rPr lang="tr-TR" sz="1800" dirty="0" err="1">
                <a:latin typeface="Minion Pro"/>
              </a:rPr>
              <a:t>Muhakematı</a:t>
            </a:r>
            <a:r>
              <a:rPr lang="tr-TR" sz="1800" dirty="0">
                <a:latin typeface="Minion Pro"/>
              </a:rPr>
              <a:t> hakkında Kanun uyarınca yetkili kurullarca yapılan soruşturma sonunda düzenlenen takipsizlik, meni muhakeme, iddianame, talepname veya lüzumu muhakeme karar suretleri ile ilgili mahkemelerce verilen kesinleşmiş karar suretleri bu personelin bağlı olduğu bakanlık veya kurum veya kuruluşa gönderilir. </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2633" y="0"/>
            <a:ext cx="1141367" cy="1177104"/>
          </a:xfrm>
          <a:prstGeom prst="rect">
            <a:avLst/>
          </a:prstGeom>
        </p:spPr>
      </p:pic>
      <p:sp>
        <p:nvSpPr>
          <p:cNvPr id="3" name="Slayt Numarası Yer Tutucusu 2"/>
          <p:cNvSpPr>
            <a:spLocks noGrp="1"/>
          </p:cNvSpPr>
          <p:nvPr>
            <p:ph type="sldNum" sz="quarter" idx="12"/>
          </p:nvPr>
        </p:nvSpPr>
        <p:spPr/>
        <p:txBody>
          <a:bodyPr/>
          <a:lstStyle/>
          <a:p>
            <a:pPr>
              <a:defRPr/>
            </a:pPr>
            <a:fld id="{7DD282B4-FBA4-4A1E-BD40-41BDB66442AA}" type="slidenum">
              <a:rPr lang="tr-TR" smtClean="0"/>
              <a:pPr>
                <a:defRPr/>
              </a:pPr>
              <a:t>19</a:t>
            </a:fld>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pPr>
              <a:defRPr/>
            </a:pPr>
            <a:fld id="{7DD282B4-FBA4-4A1E-BD40-41BDB66442AA}" type="slidenum">
              <a:rPr lang="tr-TR" smtClean="0"/>
              <a:pPr>
                <a:defRPr/>
              </a:pPr>
              <a:t>2</a:t>
            </a:fld>
            <a:endParaRPr lang="tr-TR"/>
          </a:p>
        </p:txBody>
      </p:sp>
      <p:sp>
        <p:nvSpPr>
          <p:cNvPr id="5" name="Metin kutusu 4"/>
          <p:cNvSpPr txBox="1"/>
          <p:nvPr/>
        </p:nvSpPr>
        <p:spPr>
          <a:xfrm>
            <a:off x="827584" y="816655"/>
            <a:ext cx="7344817" cy="4524315"/>
          </a:xfrm>
          <a:prstGeom prst="rect">
            <a:avLst/>
          </a:prstGeom>
          <a:noFill/>
        </p:spPr>
        <p:txBody>
          <a:bodyPr wrap="square" rtlCol="0">
            <a:spAutoFit/>
          </a:bodyPr>
          <a:lstStyle/>
          <a:p>
            <a:r>
              <a:rPr lang="tr-TR" sz="2400" b="1" dirty="0">
                <a:latin typeface="Minion Pro"/>
              </a:rPr>
              <a:t>SUNUM PLANI</a:t>
            </a:r>
          </a:p>
          <a:p>
            <a:pPr algn="just"/>
            <a:endParaRPr lang="tr-TR" sz="2400" b="1" dirty="0">
              <a:latin typeface="Minion Pro"/>
            </a:endParaRPr>
          </a:p>
          <a:p>
            <a:pPr marL="457200" indent="-457200" algn="just">
              <a:buAutoNum type="arabicPeriod"/>
            </a:pPr>
            <a:r>
              <a:rPr lang="tr-TR" b="1" dirty="0">
                <a:latin typeface="Minion Pro"/>
              </a:rPr>
              <a:t>BÖLÜM</a:t>
            </a:r>
          </a:p>
          <a:p>
            <a:pPr marL="914400" lvl="1" indent="-457200" algn="just">
              <a:lnSpc>
                <a:spcPct val="150000"/>
              </a:lnSpc>
              <a:buFont typeface="Wingdings" panose="05000000000000000000" pitchFamily="2" charset="2"/>
              <a:buChar char="ü"/>
            </a:pPr>
            <a:r>
              <a:rPr lang="fi-FI" dirty="0">
                <a:latin typeface="Minion Pro"/>
              </a:rPr>
              <a:t>657 Say</a:t>
            </a:r>
            <a:r>
              <a:rPr lang="tr-TR" dirty="0">
                <a:latin typeface="Minion Pro"/>
              </a:rPr>
              <a:t>ılı</a:t>
            </a:r>
            <a:r>
              <a:rPr lang="fi-FI" dirty="0">
                <a:latin typeface="Minion Pro"/>
              </a:rPr>
              <a:t> Devlet Memurlar</a:t>
            </a:r>
            <a:r>
              <a:rPr lang="tr-TR" dirty="0">
                <a:latin typeface="Minion Pro"/>
              </a:rPr>
              <a:t>ı</a:t>
            </a:r>
            <a:r>
              <a:rPr lang="fi-FI" dirty="0">
                <a:latin typeface="Minion Pro"/>
              </a:rPr>
              <a:t> Kanunu</a:t>
            </a:r>
            <a:r>
              <a:rPr lang="tr-TR" dirty="0">
                <a:latin typeface="Minion Pro"/>
              </a:rPr>
              <a:t> </a:t>
            </a:r>
            <a:r>
              <a:rPr lang="tr-TR" b="1" dirty="0">
                <a:solidFill>
                  <a:srgbClr val="C00000"/>
                </a:solidFill>
                <a:latin typeface="Minion Pro"/>
              </a:rPr>
              <a:t>Bölüm 7; Disiplin </a:t>
            </a:r>
          </a:p>
          <a:p>
            <a:pPr marL="914400" lvl="1" indent="-457200" algn="just">
              <a:lnSpc>
                <a:spcPct val="150000"/>
              </a:lnSpc>
              <a:buFont typeface="Wingdings" panose="05000000000000000000" pitchFamily="2" charset="2"/>
              <a:buChar char="ü"/>
            </a:pPr>
            <a:r>
              <a:rPr lang="fi-FI" dirty="0">
                <a:latin typeface="Minion Pro"/>
              </a:rPr>
              <a:t>657 Say</a:t>
            </a:r>
            <a:r>
              <a:rPr lang="tr-TR" dirty="0">
                <a:latin typeface="Minion Pro"/>
              </a:rPr>
              <a:t>ılı</a:t>
            </a:r>
            <a:r>
              <a:rPr lang="fi-FI" dirty="0">
                <a:latin typeface="Minion Pro"/>
              </a:rPr>
              <a:t> Devlet Memurlar</a:t>
            </a:r>
            <a:r>
              <a:rPr lang="tr-TR" dirty="0">
                <a:latin typeface="Minion Pro"/>
              </a:rPr>
              <a:t>ı</a:t>
            </a:r>
            <a:r>
              <a:rPr lang="fi-FI" dirty="0">
                <a:latin typeface="Minion Pro"/>
              </a:rPr>
              <a:t> Kanunu</a:t>
            </a:r>
            <a:r>
              <a:rPr lang="tr-TR" dirty="0">
                <a:latin typeface="Minion Pro"/>
              </a:rPr>
              <a:t> </a:t>
            </a:r>
            <a:r>
              <a:rPr lang="tr-TR" b="1" dirty="0">
                <a:solidFill>
                  <a:srgbClr val="C00000"/>
                </a:solidFill>
                <a:latin typeface="Minion Pro"/>
              </a:rPr>
              <a:t>Bölüm 8; Görevden Uzaklaştırma</a:t>
            </a:r>
          </a:p>
          <a:p>
            <a:pPr marL="914400" lvl="1" indent="-457200" algn="just">
              <a:lnSpc>
                <a:spcPct val="150000"/>
              </a:lnSpc>
              <a:buFont typeface="Wingdings" panose="05000000000000000000" pitchFamily="2" charset="2"/>
              <a:buChar char="ü"/>
            </a:pPr>
            <a:endParaRPr lang="tr-TR" b="1" dirty="0">
              <a:solidFill>
                <a:srgbClr val="C00000"/>
              </a:solidFill>
              <a:latin typeface="Minion Pro"/>
            </a:endParaRPr>
          </a:p>
          <a:p>
            <a:pPr marL="457200" indent="-457200" algn="just">
              <a:lnSpc>
                <a:spcPct val="150000"/>
              </a:lnSpc>
              <a:buFont typeface="+mj-lt"/>
              <a:buAutoNum type="arabicPeriod"/>
            </a:pPr>
            <a:r>
              <a:rPr lang="tr-TR" b="1" dirty="0">
                <a:latin typeface="Minion Pro"/>
              </a:rPr>
              <a:t>BÖLÜM</a:t>
            </a:r>
          </a:p>
          <a:p>
            <a:pPr marL="914400" lvl="1" indent="-457200" algn="just">
              <a:lnSpc>
                <a:spcPct val="150000"/>
              </a:lnSpc>
              <a:buFont typeface="Wingdings" panose="05000000000000000000" pitchFamily="2" charset="2"/>
              <a:buChar char="ü"/>
            </a:pPr>
            <a:r>
              <a:rPr lang="tr-TR" dirty="0">
                <a:latin typeface="Minion Pro"/>
              </a:rPr>
              <a:t>Karşılaşılan Sorunlar ve Çözüm Önerileri</a:t>
            </a:r>
          </a:p>
          <a:p>
            <a:pPr marL="914400" lvl="1" indent="-457200" algn="just">
              <a:buFont typeface="+mj-lt"/>
              <a:buAutoNum type="alphaUcPeriod"/>
            </a:pPr>
            <a:endParaRPr lang="tr-TR" dirty="0">
              <a:solidFill>
                <a:srgbClr val="C00000"/>
              </a:solidFill>
              <a:latin typeface="Minion Pro"/>
            </a:endParaRPr>
          </a:p>
          <a:p>
            <a:pPr marL="914400" lvl="1" indent="-457200" algn="just">
              <a:buAutoNum type="alphaUcPeriod"/>
            </a:pPr>
            <a:endParaRPr lang="tr-TR" dirty="0">
              <a:latin typeface="Minion Pro"/>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2633" y="0"/>
            <a:ext cx="1141367" cy="1177104"/>
          </a:xfrm>
          <a:prstGeom prst="rect">
            <a:avLst/>
          </a:prstGeom>
        </p:spPr>
      </p:pic>
      <p:sp>
        <p:nvSpPr>
          <p:cNvPr id="7" name="Dikdörtgen 6"/>
          <p:cNvSpPr/>
          <p:nvPr/>
        </p:nvSpPr>
        <p:spPr>
          <a:xfrm rot="16200000">
            <a:off x="-3486354" y="3270912"/>
            <a:ext cx="6844683" cy="369332"/>
          </a:xfrm>
          <a:prstGeom prst="rect">
            <a:avLst/>
          </a:prstGeom>
        </p:spPr>
        <p:txBody>
          <a:bodyPr wrap="square">
            <a:spAutoFit/>
          </a:bodyPr>
          <a:lstStyle/>
          <a:p>
            <a:pPr algn="ctr"/>
            <a:endParaRPr lang="tr-TR" sz="1800" b="1" dirty="0">
              <a:solidFill>
                <a:srgbClr val="1F497D"/>
              </a:solidFill>
              <a:latin typeface="Adobe Caslon Pro" panose="0205050205050A020403" pitchFamily="18" charset="-94"/>
            </a:endParaRPr>
          </a:p>
        </p:txBody>
      </p:sp>
      <p:pic>
        <p:nvPicPr>
          <p:cNvPr id="8" name="Resim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84241" y="4437112"/>
            <a:ext cx="2573960" cy="18077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757972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2633" y="0"/>
            <a:ext cx="1141367" cy="1177104"/>
          </a:xfrm>
          <a:prstGeom prst="rect">
            <a:avLst/>
          </a:prstGeom>
        </p:spPr>
      </p:pic>
      <p:sp>
        <p:nvSpPr>
          <p:cNvPr id="3" name="Slayt Numarası Yer Tutucusu 2"/>
          <p:cNvSpPr>
            <a:spLocks noGrp="1"/>
          </p:cNvSpPr>
          <p:nvPr>
            <p:ph type="sldNum" sz="quarter" idx="12"/>
          </p:nvPr>
        </p:nvSpPr>
        <p:spPr/>
        <p:txBody>
          <a:bodyPr/>
          <a:lstStyle/>
          <a:p>
            <a:pPr>
              <a:defRPr/>
            </a:pPr>
            <a:fld id="{7DD282B4-FBA4-4A1E-BD40-41BDB66442AA}" type="slidenum">
              <a:rPr lang="tr-TR" smtClean="0"/>
              <a:pPr>
                <a:defRPr/>
              </a:pPr>
              <a:t>20</a:t>
            </a:fld>
            <a:endParaRPr lang="tr-TR"/>
          </a:p>
        </p:txBody>
      </p:sp>
      <p:sp>
        <p:nvSpPr>
          <p:cNvPr id="5" name="Dikdörtgen 4"/>
          <p:cNvSpPr/>
          <p:nvPr/>
        </p:nvSpPr>
        <p:spPr>
          <a:xfrm>
            <a:off x="827584" y="1097592"/>
            <a:ext cx="7344816" cy="4662815"/>
          </a:xfrm>
          <a:prstGeom prst="rect">
            <a:avLst/>
          </a:prstGeom>
        </p:spPr>
        <p:txBody>
          <a:bodyPr wrap="square">
            <a:spAutoFit/>
          </a:bodyPr>
          <a:lstStyle/>
          <a:p>
            <a:pPr eaLnBrk="1" hangingPunct="1">
              <a:lnSpc>
                <a:spcPct val="90000"/>
              </a:lnSpc>
              <a:defRPr/>
            </a:pPr>
            <a:r>
              <a:rPr lang="tr-TR" b="1" dirty="0">
                <a:solidFill>
                  <a:srgbClr val="C00000"/>
                </a:solidFill>
                <a:latin typeface="Minion Pro"/>
              </a:rPr>
              <a:t>Uygulama:</a:t>
            </a:r>
          </a:p>
          <a:p>
            <a:pPr eaLnBrk="1" hangingPunct="1">
              <a:lnSpc>
                <a:spcPct val="90000"/>
              </a:lnSpc>
              <a:defRPr/>
            </a:pPr>
            <a:endParaRPr lang="tr-TR" b="1" dirty="0">
              <a:solidFill>
                <a:srgbClr val="C00000"/>
              </a:solidFill>
              <a:latin typeface="Minion Pro"/>
            </a:endParaRPr>
          </a:p>
          <a:p>
            <a:pPr marL="342900" indent="-342900" algn="just" eaLnBrk="1" hangingPunct="1">
              <a:lnSpc>
                <a:spcPct val="90000"/>
              </a:lnSpc>
              <a:buFont typeface="Arial" panose="020B0604020202020204" pitchFamily="34" charset="0"/>
              <a:buChar char="•"/>
              <a:defRPr/>
            </a:pPr>
            <a:r>
              <a:rPr lang="tr-TR" b="1" dirty="0">
                <a:solidFill>
                  <a:srgbClr val="C00000"/>
                </a:solidFill>
                <a:latin typeface="Minion Pro"/>
              </a:rPr>
              <a:t>Madde 132 –</a:t>
            </a:r>
            <a:r>
              <a:rPr lang="tr-TR" dirty="0">
                <a:solidFill>
                  <a:srgbClr val="C00000"/>
                </a:solidFill>
                <a:latin typeface="Minion Pro"/>
              </a:rPr>
              <a:t> </a:t>
            </a:r>
            <a:r>
              <a:rPr lang="tr-TR" sz="1800" dirty="0">
                <a:latin typeface="Minion Pro"/>
              </a:rPr>
              <a:t>Disiplin cezaları verildiği tarihten itibaren hüküm ifade eder ve derhal uygulanır.</a:t>
            </a:r>
          </a:p>
          <a:p>
            <a:pPr marL="342900" indent="-342900" algn="just" eaLnBrk="1" hangingPunct="1">
              <a:lnSpc>
                <a:spcPct val="90000"/>
              </a:lnSpc>
              <a:buFont typeface="Arial" panose="020B0604020202020204" pitchFamily="34" charset="0"/>
              <a:buChar char="•"/>
              <a:defRPr/>
            </a:pPr>
            <a:endParaRPr lang="tr-TR" sz="1800" dirty="0">
              <a:latin typeface="Minion Pro"/>
            </a:endParaRPr>
          </a:p>
          <a:p>
            <a:pPr lvl="1" algn="just">
              <a:lnSpc>
                <a:spcPct val="90000"/>
              </a:lnSpc>
              <a:defRPr/>
            </a:pPr>
            <a:r>
              <a:rPr lang="tr-TR" sz="1800" dirty="0">
                <a:latin typeface="Minion Pro"/>
              </a:rPr>
              <a:t>Aylıktan kesme cezası, cezanın veriliş tarihini takip eden aybaşında uygulanır.</a:t>
            </a:r>
          </a:p>
          <a:p>
            <a:pPr lvl="1" algn="just">
              <a:lnSpc>
                <a:spcPct val="90000"/>
              </a:lnSpc>
              <a:defRPr/>
            </a:pPr>
            <a:endParaRPr lang="tr-TR" sz="1800" dirty="0">
              <a:latin typeface="Minion Pro"/>
            </a:endParaRPr>
          </a:p>
          <a:p>
            <a:pPr lvl="1" algn="just">
              <a:defRPr/>
            </a:pPr>
            <a:r>
              <a:rPr lang="tr-TR" sz="1800" dirty="0">
                <a:latin typeface="Minion Pro"/>
              </a:rPr>
              <a:t>Verilen disiplin cezaları “üst disiplin amirine”, Devlet memurluğundan çıkarma cezası ayrıca Devlet Personel Başkanlığına bildirilir.</a:t>
            </a:r>
          </a:p>
          <a:p>
            <a:pPr lvl="1" algn="just">
              <a:defRPr/>
            </a:pPr>
            <a:endParaRPr lang="tr-TR" sz="1800" dirty="0">
              <a:latin typeface="Minion Pro"/>
            </a:endParaRPr>
          </a:p>
          <a:p>
            <a:pPr lvl="1" algn="just">
              <a:defRPr/>
            </a:pPr>
            <a:r>
              <a:rPr lang="tr-TR" sz="1800" dirty="0">
                <a:latin typeface="Minion Pro"/>
              </a:rPr>
              <a:t>Aylıktan kesme cezası ile tecziye edilenler 5 yıl, kademe ilerlemesinin durdurulması cezası ile tecziye edilenler 10 yıl boyunca daire başkanı kadrolarına, daire başkanı kadrosunun dengi ve daha üstü kadrolara, bölge ve il teşkilatlarının en üst yönetici kadrolarına, düzenleyici ve denetleyici kurumların başkanlık ve üyeliklerine, vali ve büyükelçi kadrolarına atanamazlar.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27584" y="1025265"/>
            <a:ext cx="7488832" cy="4807470"/>
          </a:xfrm>
          <a:prstGeom prst="rect">
            <a:avLst/>
          </a:prstGeom>
        </p:spPr>
        <p:txBody>
          <a:bodyPr wrap="square">
            <a:spAutoFit/>
          </a:bodyPr>
          <a:lstStyle/>
          <a:p>
            <a:pPr algn="just" eaLnBrk="1" hangingPunct="1">
              <a:lnSpc>
                <a:spcPct val="80000"/>
              </a:lnSpc>
              <a:buFont typeface="Wingdings" pitchFamily="2" charset="2"/>
              <a:buChar char="v"/>
              <a:defRPr/>
            </a:pPr>
            <a:endParaRPr lang="tr-TR" sz="1600" b="1" dirty="0">
              <a:solidFill>
                <a:srgbClr val="C00000"/>
              </a:solidFill>
              <a:latin typeface="Minion Pro"/>
            </a:endParaRPr>
          </a:p>
          <a:p>
            <a:pPr marL="0" indent="0" algn="just" eaLnBrk="1" hangingPunct="1">
              <a:lnSpc>
                <a:spcPct val="80000"/>
              </a:lnSpc>
              <a:buFont typeface="Wingdings" pitchFamily="2" charset="2"/>
              <a:buNone/>
              <a:defRPr/>
            </a:pPr>
            <a:r>
              <a:rPr lang="tr-TR" sz="1800" b="1" dirty="0">
                <a:solidFill>
                  <a:srgbClr val="C00000"/>
                </a:solidFill>
                <a:latin typeface="Minion Pro"/>
              </a:rPr>
              <a:t>Disiplin Cezalarının Bir Süre Sonra</a:t>
            </a:r>
            <a:r>
              <a:rPr lang="tr-TR" sz="1800" dirty="0">
                <a:solidFill>
                  <a:srgbClr val="C00000"/>
                </a:solidFill>
                <a:latin typeface="Minion Pro"/>
              </a:rPr>
              <a:t> </a:t>
            </a:r>
            <a:r>
              <a:rPr lang="tr-TR" sz="1800" b="1" dirty="0">
                <a:solidFill>
                  <a:srgbClr val="C00000"/>
                </a:solidFill>
                <a:latin typeface="Minion Pro"/>
              </a:rPr>
              <a:t>"Özlük Dosyasından" Silinmesi:</a:t>
            </a:r>
            <a:endParaRPr lang="tr-TR" sz="1800" dirty="0">
              <a:solidFill>
                <a:srgbClr val="C00000"/>
              </a:solidFill>
              <a:latin typeface="Minion Pro"/>
            </a:endParaRPr>
          </a:p>
          <a:p>
            <a:pPr algn="just" eaLnBrk="1" hangingPunct="1">
              <a:lnSpc>
                <a:spcPct val="80000"/>
              </a:lnSpc>
              <a:buFont typeface="Wingdings" pitchFamily="2" charset="2"/>
              <a:buChar char="v"/>
              <a:defRPr/>
            </a:pPr>
            <a:endParaRPr lang="tr-TR" sz="1600" b="1" dirty="0">
              <a:solidFill>
                <a:srgbClr val="C00000"/>
              </a:solidFill>
              <a:latin typeface="Minion Pro"/>
            </a:endParaRPr>
          </a:p>
          <a:p>
            <a:pPr marL="285750" indent="-285750" algn="just">
              <a:buFont typeface="Arial" panose="020B0604020202020204" pitchFamily="34" charset="0"/>
              <a:buChar char="•"/>
              <a:defRPr/>
            </a:pPr>
            <a:r>
              <a:rPr lang="tr-TR" sz="1800" b="1" dirty="0">
                <a:solidFill>
                  <a:srgbClr val="C00000"/>
                </a:solidFill>
                <a:latin typeface="Minion Pro"/>
              </a:rPr>
              <a:t>Madde 133 –</a:t>
            </a:r>
            <a:r>
              <a:rPr lang="tr-TR" sz="1800" dirty="0">
                <a:solidFill>
                  <a:srgbClr val="C00000"/>
                </a:solidFill>
                <a:latin typeface="Minion Pro"/>
              </a:rPr>
              <a:t> </a:t>
            </a:r>
            <a:r>
              <a:rPr lang="tr-TR" sz="1800" dirty="0">
                <a:latin typeface="Minion Pro"/>
              </a:rPr>
              <a:t>Disiplin cezaları memurun </a:t>
            </a:r>
            <a:r>
              <a:rPr lang="tr-TR" sz="1800" b="1" dirty="0">
                <a:latin typeface="Minion Pro"/>
              </a:rPr>
              <a:t>"özlük dosyasına" </a:t>
            </a:r>
            <a:r>
              <a:rPr lang="tr-TR" sz="1800" dirty="0">
                <a:latin typeface="Minion Pro"/>
              </a:rPr>
              <a:t>işlenir. Devlet memurluğundan çıkarma cezasından başka bir disiplin cezasına çarptırılmış olan memur uyarma ve kınama cezalarının uygulanmasından 5 sene, diğer cezaların uygulanmasından 10 sene sonra atamaya yetkili amire başvurarak, verilmiş olan cezalarının "özlük dosyasından" silinmesini isteyebilir.</a:t>
            </a:r>
          </a:p>
          <a:p>
            <a:pPr algn="just">
              <a:defRPr/>
            </a:pPr>
            <a:endParaRPr lang="tr-TR" sz="1800" dirty="0">
              <a:latin typeface="Minion Pro"/>
            </a:endParaRPr>
          </a:p>
          <a:p>
            <a:pPr lvl="1" algn="just">
              <a:defRPr/>
            </a:pPr>
            <a:r>
              <a:rPr lang="tr-TR" sz="1800" dirty="0">
                <a:latin typeface="Minion Pro"/>
              </a:rPr>
              <a:t>Memurun, yukarıda yazılan süreler içerisindeki davranışları, bu isteğini haklı kılacak nitelikte görülürse, isteğinin yerine getirilmesine karar verilerek bu karar </a:t>
            </a:r>
            <a:r>
              <a:rPr lang="tr-TR" sz="1800" b="1" dirty="0">
                <a:latin typeface="Minion Pro"/>
              </a:rPr>
              <a:t>"özlük dosyasına" </a:t>
            </a:r>
            <a:r>
              <a:rPr lang="tr-TR" sz="1800" dirty="0">
                <a:latin typeface="Minion Pro"/>
              </a:rPr>
              <a:t>işlenir.</a:t>
            </a:r>
          </a:p>
          <a:p>
            <a:pPr lvl="1" algn="just">
              <a:defRPr/>
            </a:pPr>
            <a:endParaRPr lang="tr-TR" sz="1800" dirty="0">
              <a:latin typeface="Minion Pro"/>
            </a:endParaRPr>
          </a:p>
          <a:p>
            <a:pPr lvl="1" algn="just">
              <a:defRPr/>
            </a:pPr>
            <a:r>
              <a:rPr lang="tr-TR" sz="1800" dirty="0">
                <a:latin typeface="Minion Pro"/>
              </a:rPr>
              <a:t>Kademe ilerlemesinin durdurulması cezasının </a:t>
            </a:r>
            <a:r>
              <a:rPr lang="tr-TR" sz="1800" b="1" dirty="0">
                <a:latin typeface="Minion Pro"/>
              </a:rPr>
              <a:t>"özlük dosyasından çıkarılmasına" </a:t>
            </a:r>
            <a:r>
              <a:rPr lang="tr-TR" sz="1800" dirty="0">
                <a:latin typeface="Minion Pro"/>
              </a:rPr>
              <a:t>disiplin kurulunun mütalaası alındıktan sonra yukarıdaki fıkra hükmü uygulanır.</a:t>
            </a:r>
          </a:p>
          <a:p>
            <a:pPr algn="just" eaLnBrk="1" hangingPunct="1">
              <a:lnSpc>
                <a:spcPct val="80000"/>
              </a:lnSpc>
              <a:defRPr/>
            </a:pPr>
            <a:r>
              <a:rPr lang="tr-TR" sz="1800" dirty="0">
                <a:latin typeface="Minion Pro"/>
              </a:rPr>
              <a:t>           </a:t>
            </a:r>
          </a:p>
        </p:txBody>
      </p:sp>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02633" y="0"/>
            <a:ext cx="1141367" cy="1177104"/>
          </a:xfrm>
          <a:prstGeom prst="rect">
            <a:avLst/>
          </a:prstGeom>
        </p:spPr>
      </p:pic>
      <p:sp>
        <p:nvSpPr>
          <p:cNvPr id="3" name="Slayt Numarası Yer Tutucusu 2"/>
          <p:cNvSpPr>
            <a:spLocks noGrp="1"/>
          </p:cNvSpPr>
          <p:nvPr>
            <p:ph type="sldNum" sz="quarter" idx="12"/>
          </p:nvPr>
        </p:nvSpPr>
        <p:spPr/>
        <p:txBody>
          <a:bodyPr/>
          <a:lstStyle/>
          <a:p>
            <a:pPr>
              <a:defRPr/>
            </a:pPr>
            <a:fld id="{7DD282B4-FBA4-4A1E-BD40-41BDB66442AA}" type="slidenum">
              <a:rPr lang="tr-TR" smtClean="0"/>
              <a:pPr>
                <a:defRPr/>
              </a:pPr>
              <a:t>21</a:t>
            </a:fld>
            <a:endParaRPr lang="tr-T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27584" y="1700808"/>
            <a:ext cx="7488832" cy="3600986"/>
          </a:xfrm>
          <a:prstGeom prst="rect">
            <a:avLst/>
          </a:prstGeom>
        </p:spPr>
        <p:txBody>
          <a:bodyPr wrap="square">
            <a:spAutoFit/>
          </a:bodyPr>
          <a:lstStyle/>
          <a:p>
            <a:pPr marL="0" indent="0" eaLnBrk="1" hangingPunct="1">
              <a:lnSpc>
                <a:spcPct val="80000"/>
              </a:lnSpc>
              <a:buFont typeface="Wingdings" pitchFamily="2" charset="2"/>
              <a:buNone/>
              <a:defRPr/>
            </a:pPr>
            <a:r>
              <a:rPr lang="tr-TR" b="1" dirty="0">
                <a:solidFill>
                  <a:srgbClr val="C00000"/>
                </a:solidFill>
                <a:latin typeface="Minion Pro"/>
              </a:rPr>
              <a:t>Disiplin kurulları ve disiplin amirleri:</a:t>
            </a:r>
          </a:p>
          <a:p>
            <a:pPr marL="0" indent="0" eaLnBrk="1" hangingPunct="1">
              <a:lnSpc>
                <a:spcPct val="80000"/>
              </a:lnSpc>
              <a:buFont typeface="Wingdings" pitchFamily="2" charset="2"/>
              <a:buNone/>
              <a:defRPr/>
            </a:pPr>
            <a:endParaRPr lang="tr-TR" b="1" dirty="0">
              <a:solidFill>
                <a:srgbClr val="C00000"/>
              </a:solidFill>
              <a:latin typeface="Minion Pro"/>
            </a:endParaRPr>
          </a:p>
          <a:p>
            <a:pPr marL="342900" indent="-342900" algn="just" eaLnBrk="1" hangingPunct="1">
              <a:lnSpc>
                <a:spcPct val="80000"/>
              </a:lnSpc>
              <a:buFont typeface="Arial" panose="020B0604020202020204" pitchFamily="34" charset="0"/>
              <a:buChar char="•"/>
              <a:defRPr/>
            </a:pPr>
            <a:r>
              <a:rPr lang="tr-TR" b="1" dirty="0">
                <a:solidFill>
                  <a:srgbClr val="C00000"/>
                </a:solidFill>
                <a:latin typeface="Minion Pro"/>
              </a:rPr>
              <a:t>Madde 134 –</a:t>
            </a:r>
            <a:r>
              <a:rPr lang="tr-TR" dirty="0">
                <a:solidFill>
                  <a:srgbClr val="C00000"/>
                </a:solidFill>
                <a:latin typeface="Minion Pro"/>
              </a:rPr>
              <a:t> </a:t>
            </a:r>
            <a:r>
              <a:rPr lang="tr-TR" dirty="0">
                <a:latin typeface="Minion Pro"/>
              </a:rPr>
              <a:t>Disiplin ve soruşturma işlerinde kanunlarla verilen görevleri yapmak üzere Kurum merkezinde bir Yüksek Disiplin Kurulu ile her ilde, bölge esasına göre çalışan kuruluşlarda bölge merkezinde ve kurum merkezinde ayrıca Milli Eğitim müdürlüklerinde birer Disiplin Kurulu bulunur.</a:t>
            </a:r>
          </a:p>
          <a:p>
            <a:pPr algn="just" eaLnBrk="1" hangingPunct="1">
              <a:lnSpc>
                <a:spcPct val="80000"/>
              </a:lnSpc>
              <a:defRPr/>
            </a:pPr>
            <a:endParaRPr lang="tr-TR" dirty="0">
              <a:latin typeface="Minion Pro"/>
            </a:endParaRPr>
          </a:p>
          <a:p>
            <a:pPr lvl="1" algn="just">
              <a:lnSpc>
                <a:spcPct val="80000"/>
              </a:lnSpc>
              <a:defRPr/>
            </a:pPr>
            <a:r>
              <a:rPr lang="tr-TR" dirty="0">
                <a:latin typeface="Minion Pro"/>
              </a:rPr>
              <a:t>Bu kurulların kuruluş, üyelerinin görev süresi, görüşme ve karar usulü, hangi memurlar hakkında karar verebilecekleri ve disiplin amirlerinin tayin ve tespitinde uygulanacak esaslar ile bunların yetki ve sorumlulukları gibi hususlar Bakanlar Kurulunca çıkarılacak yönetmelikle düzenlenir.</a:t>
            </a:r>
          </a:p>
          <a:p>
            <a:pPr>
              <a:buFont typeface="Wingdings" pitchFamily="2" charset="2"/>
              <a:buChar char="v"/>
              <a:defRPr/>
            </a:pPr>
            <a:endParaRPr lang="tr-TR" dirty="0">
              <a:latin typeface="Minion Pro"/>
            </a:endParaRP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2633" y="0"/>
            <a:ext cx="1141367" cy="1177104"/>
          </a:xfrm>
          <a:prstGeom prst="rect">
            <a:avLst/>
          </a:prstGeom>
        </p:spPr>
      </p:pic>
      <p:sp>
        <p:nvSpPr>
          <p:cNvPr id="3" name="Slayt Numarası Yer Tutucusu 2"/>
          <p:cNvSpPr>
            <a:spLocks noGrp="1"/>
          </p:cNvSpPr>
          <p:nvPr>
            <p:ph type="sldNum" sz="quarter" idx="12"/>
          </p:nvPr>
        </p:nvSpPr>
        <p:spPr/>
        <p:txBody>
          <a:bodyPr/>
          <a:lstStyle/>
          <a:p>
            <a:pPr>
              <a:defRPr/>
            </a:pPr>
            <a:fld id="{7DD282B4-FBA4-4A1E-BD40-41BDB66442AA}" type="slidenum">
              <a:rPr lang="tr-TR" smtClean="0"/>
              <a:pPr>
                <a:defRPr/>
              </a:pPr>
              <a:t>22</a:t>
            </a:fld>
            <a:endParaRPr lang="tr-T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791580" y="1177104"/>
            <a:ext cx="7560840" cy="4770537"/>
          </a:xfrm>
          <a:prstGeom prst="rect">
            <a:avLst/>
          </a:prstGeom>
        </p:spPr>
        <p:txBody>
          <a:bodyPr wrap="square">
            <a:spAutoFit/>
          </a:bodyPr>
          <a:lstStyle/>
          <a:p>
            <a:pPr marL="0" indent="0" algn="just" eaLnBrk="1" hangingPunct="1">
              <a:lnSpc>
                <a:spcPct val="80000"/>
              </a:lnSpc>
              <a:buFont typeface="Wingdings" pitchFamily="2" charset="2"/>
              <a:buNone/>
              <a:defRPr/>
            </a:pPr>
            <a:r>
              <a:rPr lang="tr-TR" b="1" dirty="0">
                <a:solidFill>
                  <a:srgbClr val="C00000"/>
                </a:solidFill>
                <a:latin typeface="Minion Pro"/>
              </a:rPr>
              <a:t>İtiraz:</a:t>
            </a:r>
          </a:p>
          <a:p>
            <a:pPr marL="0" indent="0" algn="just" eaLnBrk="1" hangingPunct="1">
              <a:lnSpc>
                <a:spcPct val="80000"/>
              </a:lnSpc>
              <a:buFont typeface="Wingdings" pitchFamily="2" charset="2"/>
              <a:buNone/>
              <a:defRPr/>
            </a:pPr>
            <a:endParaRPr lang="tr-TR" b="1" dirty="0">
              <a:solidFill>
                <a:srgbClr val="C00000"/>
              </a:solidFill>
              <a:latin typeface="Minion Pro"/>
            </a:endParaRPr>
          </a:p>
          <a:p>
            <a:pPr marL="342900" indent="-342900" algn="just">
              <a:buFont typeface="Arial" panose="020B0604020202020204" pitchFamily="34" charset="0"/>
              <a:buChar char="•"/>
              <a:defRPr/>
            </a:pPr>
            <a:r>
              <a:rPr lang="tr-TR" sz="1800" b="1" dirty="0">
                <a:solidFill>
                  <a:srgbClr val="C00000"/>
                </a:solidFill>
                <a:latin typeface="Minion Pro"/>
              </a:rPr>
              <a:t>Madde 135- </a:t>
            </a:r>
            <a:r>
              <a:rPr lang="tr-TR" sz="1800" dirty="0">
                <a:latin typeface="Minion Pro"/>
              </a:rPr>
              <a:t>Disiplin amirleri tarafından verilen uyarma, kınama ve aylıktan kesme cezalarına karşı disiplin kuruluna, kademe ilerlemesinin durdurulması cezasına karşı yüksek disiplin kuruluna itiraz edilebilir.</a:t>
            </a:r>
          </a:p>
          <a:p>
            <a:pPr marL="342900" indent="-342900" algn="just">
              <a:buFont typeface="Arial" panose="020B0604020202020204" pitchFamily="34" charset="0"/>
              <a:buChar char="•"/>
              <a:defRPr/>
            </a:pPr>
            <a:endParaRPr lang="tr-TR" sz="1800" dirty="0">
              <a:latin typeface="Minion Pro"/>
            </a:endParaRPr>
          </a:p>
          <a:p>
            <a:pPr lvl="1" algn="just">
              <a:defRPr/>
            </a:pPr>
            <a:r>
              <a:rPr lang="tr-TR" sz="1800" dirty="0">
                <a:latin typeface="Minion Pro"/>
              </a:rPr>
              <a:t>İtirazda süre, kararın ilgiliye tebliği tarihinden itibaren yedi gündür. Süresi içinde itiraz edilmeyen disiplin cezaları kesinleşir.</a:t>
            </a:r>
          </a:p>
          <a:p>
            <a:pPr lvl="1" algn="just">
              <a:defRPr/>
            </a:pPr>
            <a:r>
              <a:rPr lang="tr-TR" sz="1800" dirty="0">
                <a:latin typeface="Minion Pro"/>
              </a:rPr>
              <a:t>İtiraz mercileri, itiraz dilekçesi ile karar ve eklerinin kendilerine intikalinden itibaren otuz gün içinde kararlarını vermek zorundadır.</a:t>
            </a:r>
          </a:p>
          <a:p>
            <a:pPr lvl="1" algn="just">
              <a:defRPr/>
            </a:pPr>
            <a:endParaRPr lang="tr-TR" sz="1800" dirty="0">
              <a:latin typeface="Minion Pro"/>
            </a:endParaRPr>
          </a:p>
          <a:p>
            <a:pPr lvl="1" algn="just">
              <a:defRPr/>
            </a:pPr>
            <a:r>
              <a:rPr lang="tr-TR" sz="1800" dirty="0">
                <a:latin typeface="Minion Pro"/>
              </a:rPr>
              <a:t>İtirazın kabulü hâlinde, disiplin amirleri kararı gözden geçirerek verilen cezayı hafifletebilir veya tamamen kaldırabilirler.</a:t>
            </a:r>
          </a:p>
          <a:p>
            <a:pPr lvl="1" algn="just">
              <a:defRPr/>
            </a:pPr>
            <a:endParaRPr lang="tr-TR" sz="1800" dirty="0">
              <a:latin typeface="Minion Pro"/>
            </a:endParaRPr>
          </a:p>
          <a:p>
            <a:pPr lvl="1" algn="just">
              <a:defRPr/>
            </a:pPr>
            <a:r>
              <a:rPr lang="tr-TR" sz="1800" dirty="0">
                <a:latin typeface="Minion Pro"/>
              </a:rPr>
              <a:t>Disiplin cezalarına karşı idari yargı yoluna başvurulabilir.</a:t>
            </a:r>
          </a:p>
          <a:p>
            <a:pPr lvl="1" algn="just">
              <a:lnSpc>
                <a:spcPct val="80000"/>
              </a:lnSpc>
              <a:defRPr/>
            </a:pPr>
            <a:r>
              <a:rPr lang="tr-TR" dirty="0">
                <a:latin typeface="Minion Pro"/>
              </a:rPr>
              <a:t>          </a:t>
            </a: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2633" y="0"/>
            <a:ext cx="1141367" cy="1177104"/>
          </a:xfrm>
          <a:prstGeom prst="rect">
            <a:avLst/>
          </a:prstGeom>
        </p:spPr>
      </p:pic>
      <p:sp>
        <p:nvSpPr>
          <p:cNvPr id="2" name="Slayt Numarası Yer Tutucusu 1"/>
          <p:cNvSpPr>
            <a:spLocks noGrp="1"/>
          </p:cNvSpPr>
          <p:nvPr>
            <p:ph type="sldNum" sz="quarter" idx="12"/>
          </p:nvPr>
        </p:nvSpPr>
        <p:spPr/>
        <p:txBody>
          <a:bodyPr/>
          <a:lstStyle/>
          <a:p>
            <a:pPr>
              <a:defRPr/>
            </a:pPr>
            <a:fld id="{7DD282B4-FBA4-4A1E-BD40-41BDB66442AA}" type="slidenum">
              <a:rPr lang="tr-TR" smtClean="0"/>
              <a:pPr>
                <a:defRPr/>
              </a:pPr>
              <a:t>23</a:t>
            </a:fld>
            <a:endParaRPr lang="tr-T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pPr>
              <a:defRPr/>
            </a:pPr>
            <a:fld id="{7DD282B4-FBA4-4A1E-BD40-41BDB66442AA}" type="slidenum">
              <a:rPr lang="tr-TR" smtClean="0"/>
              <a:pPr>
                <a:defRPr/>
              </a:pPr>
              <a:t>24</a:t>
            </a:fld>
            <a:endParaRPr lang="tr-TR"/>
          </a:p>
        </p:txBody>
      </p:sp>
      <p:sp>
        <p:nvSpPr>
          <p:cNvPr id="2" name="Dikdörtgen 1"/>
          <p:cNvSpPr/>
          <p:nvPr/>
        </p:nvSpPr>
        <p:spPr>
          <a:xfrm>
            <a:off x="827584" y="1080665"/>
            <a:ext cx="7488832" cy="4696670"/>
          </a:xfrm>
          <a:prstGeom prst="rect">
            <a:avLst/>
          </a:prstGeom>
        </p:spPr>
        <p:txBody>
          <a:bodyPr wrap="square">
            <a:spAutoFit/>
          </a:bodyPr>
          <a:lstStyle/>
          <a:p>
            <a:pPr marL="0" indent="0" algn="just" eaLnBrk="1" hangingPunct="1">
              <a:lnSpc>
                <a:spcPct val="80000"/>
              </a:lnSpc>
              <a:buFont typeface="Wingdings" pitchFamily="2" charset="2"/>
              <a:buNone/>
              <a:defRPr/>
            </a:pPr>
            <a:r>
              <a:rPr lang="tr-TR" b="1" dirty="0">
                <a:solidFill>
                  <a:srgbClr val="C00000"/>
                </a:solidFill>
                <a:latin typeface="Minion Pro"/>
              </a:rPr>
              <a:t>Görevden uzaklaştırma:</a:t>
            </a:r>
          </a:p>
          <a:p>
            <a:pPr marL="0" indent="0" algn="just" eaLnBrk="1" hangingPunct="1">
              <a:lnSpc>
                <a:spcPct val="80000"/>
              </a:lnSpc>
              <a:buFont typeface="Wingdings" pitchFamily="2" charset="2"/>
              <a:buNone/>
              <a:defRPr/>
            </a:pPr>
            <a:endParaRPr lang="tr-TR" sz="1800" b="1" dirty="0">
              <a:solidFill>
                <a:srgbClr val="C00000"/>
              </a:solidFill>
              <a:latin typeface="Minion Pro"/>
            </a:endParaRPr>
          </a:p>
          <a:p>
            <a:pPr marL="342900" indent="-342900" algn="just" eaLnBrk="1" hangingPunct="1">
              <a:lnSpc>
                <a:spcPct val="80000"/>
              </a:lnSpc>
              <a:buFont typeface="Arial" panose="020B0604020202020204" pitchFamily="34" charset="0"/>
              <a:buChar char="•"/>
              <a:defRPr/>
            </a:pPr>
            <a:r>
              <a:rPr lang="tr-TR" sz="1800" b="1" dirty="0">
                <a:solidFill>
                  <a:srgbClr val="C00000"/>
                </a:solidFill>
                <a:latin typeface="Minion Pro"/>
              </a:rPr>
              <a:t>Madde 137 – </a:t>
            </a:r>
            <a:r>
              <a:rPr lang="tr-TR" sz="1800" dirty="0">
                <a:latin typeface="Minion Pro"/>
              </a:rPr>
              <a:t>Görevden uzaklaştırma, Devlet kamu hizmetlerinin gerektirdiği hallerde, görevi başında kalmasında sakınca görülecek Devlet memurları hakkında alınan ihtiyati bir tedbirdir.</a:t>
            </a:r>
          </a:p>
          <a:p>
            <a:pPr marL="0" indent="0" algn="just" eaLnBrk="1" hangingPunct="1">
              <a:lnSpc>
                <a:spcPct val="80000"/>
              </a:lnSpc>
              <a:buFont typeface="Wingdings" pitchFamily="2" charset="2"/>
              <a:buNone/>
              <a:defRPr/>
            </a:pPr>
            <a:r>
              <a:rPr lang="tr-TR" sz="1800" dirty="0">
                <a:latin typeface="Minion Pro"/>
              </a:rPr>
              <a:t> </a:t>
            </a:r>
          </a:p>
          <a:p>
            <a:pPr lvl="1" algn="just">
              <a:lnSpc>
                <a:spcPct val="80000"/>
              </a:lnSpc>
              <a:defRPr/>
            </a:pPr>
            <a:r>
              <a:rPr lang="tr-TR" sz="1800" dirty="0">
                <a:latin typeface="Minion Pro"/>
              </a:rPr>
              <a:t>Görevden uzaklaştırma tedbiri, soruşturmanın herhangi bir safhasında da alınabilir.</a:t>
            </a:r>
          </a:p>
          <a:p>
            <a:pPr marL="0" indent="0" algn="just" eaLnBrk="1" hangingPunct="1">
              <a:lnSpc>
                <a:spcPct val="80000"/>
              </a:lnSpc>
              <a:buFont typeface="Wingdings" pitchFamily="2" charset="2"/>
              <a:buNone/>
              <a:defRPr/>
            </a:pPr>
            <a:endParaRPr lang="tr-TR" dirty="0">
              <a:latin typeface="Minion Pro"/>
            </a:endParaRPr>
          </a:p>
          <a:p>
            <a:pPr marL="0" indent="0" algn="just" eaLnBrk="1" hangingPunct="1">
              <a:lnSpc>
                <a:spcPct val="80000"/>
              </a:lnSpc>
              <a:buFont typeface="Wingdings" pitchFamily="2" charset="2"/>
              <a:buNone/>
              <a:defRPr/>
            </a:pPr>
            <a:r>
              <a:rPr lang="tr-TR" b="1" dirty="0">
                <a:solidFill>
                  <a:srgbClr val="C00000"/>
                </a:solidFill>
                <a:latin typeface="Minion Pro"/>
              </a:rPr>
              <a:t>Yetkililer:</a:t>
            </a:r>
          </a:p>
          <a:p>
            <a:pPr marL="342900" indent="-342900" algn="just" eaLnBrk="1" hangingPunct="1">
              <a:lnSpc>
                <a:spcPct val="80000"/>
              </a:lnSpc>
              <a:buFont typeface="Arial" panose="020B0604020202020204" pitchFamily="34" charset="0"/>
              <a:buChar char="•"/>
              <a:defRPr/>
            </a:pPr>
            <a:endParaRPr lang="tr-TR" b="1" dirty="0">
              <a:solidFill>
                <a:srgbClr val="C00000"/>
              </a:solidFill>
              <a:latin typeface="Minion Pro"/>
            </a:endParaRPr>
          </a:p>
          <a:p>
            <a:pPr marL="342900" indent="-342900" algn="just" eaLnBrk="1" hangingPunct="1">
              <a:lnSpc>
                <a:spcPct val="80000"/>
              </a:lnSpc>
              <a:buFont typeface="Arial" panose="020B0604020202020204" pitchFamily="34" charset="0"/>
              <a:buChar char="•"/>
              <a:defRPr/>
            </a:pPr>
            <a:r>
              <a:rPr lang="tr-TR" sz="1800" b="1" dirty="0">
                <a:solidFill>
                  <a:srgbClr val="C00000"/>
                </a:solidFill>
                <a:latin typeface="Minion Pro"/>
              </a:rPr>
              <a:t>Madde 138 – </a:t>
            </a:r>
            <a:r>
              <a:rPr lang="tr-TR" sz="1800" dirty="0">
                <a:latin typeface="Minion Pro"/>
              </a:rPr>
              <a:t>Görevden uzaklaştırmaya yetkililer şunlardır.</a:t>
            </a:r>
          </a:p>
          <a:p>
            <a:pPr marL="914400" lvl="1" indent="-457200" algn="just">
              <a:lnSpc>
                <a:spcPct val="80000"/>
              </a:lnSpc>
              <a:buFont typeface="+mj-lt"/>
              <a:buAutoNum type="alphaLcPeriod"/>
              <a:defRPr/>
            </a:pPr>
            <a:r>
              <a:rPr lang="tr-TR" sz="1800" dirty="0">
                <a:latin typeface="Minion Pro"/>
              </a:rPr>
              <a:t>Atamaya yetkili amirler;</a:t>
            </a:r>
          </a:p>
          <a:p>
            <a:pPr marL="914400" lvl="1" indent="-457200" algn="just">
              <a:lnSpc>
                <a:spcPct val="80000"/>
              </a:lnSpc>
              <a:buFont typeface="+mj-lt"/>
              <a:buAutoNum type="alphaLcPeriod"/>
              <a:defRPr/>
            </a:pPr>
            <a:r>
              <a:rPr lang="tr-TR" sz="1800" dirty="0">
                <a:latin typeface="Minion Pro"/>
              </a:rPr>
              <a:t>Bakanlık ve genel müdürlük müfettişleri;</a:t>
            </a:r>
          </a:p>
          <a:p>
            <a:pPr marL="914400" lvl="1" indent="-457200" algn="just">
              <a:lnSpc>
                <a:spcPct val="80000"/>
              </a:lnSpc>
              <a:buFont typeface="+mj-lt"/>
              <a:buAutoNum type="alphaLcPeriod"/>
              <a:defRPr/>
            </a:pPr>
            <a:r>
              <a:rPr lang="tr-TR" sz="1800" dirty="0">
                <a:latin typeface="Minion Pro"/>
              </a:rPr>
              <a:t>İllerde valiler;</a:t>
            </a:r>
          </a:p>
          <a:p>
            <a:pPr marL="914400" lvl="1" indent="-457200" algn="just">
              <a:lnSpc>
                <a:spcPct val="80000"/>
              </a:lnSpc>
              <a:buFont typeface="+mj-lt"/>
              <a:buAutoNum type="alphaLcPeriod"/>
              <a:defRPr/>
            </a:pPr>
            <a:r>
              <a:rPr lang="tr-TR" sz="1800" dirty="0">
                <a:latin typeface="Minion Pro"/>
              </a:rPr>
              <a:t>İlçelerde kaymakamlar (İlçe idare şube başkanları hakkında valinin muvafakati şarttır.)</a:t>
            </a:r>
          </a:p>
          <a:p>
            <a:pPr marL="914400" lvl="1" indent="-457200" algn="just">
              <a:lnSpc>
                <a:spcPct val="80000"/>
              </a:lnSpc>
              <a:buFont typeface="+mj-lt"/>
              <a:buAutoNum type="alphaLcPeriod"/>
              <a:defRPr/>
            </a:pPr>
            <a:endParaRPr lang="tr-TR" sz="1800" dirty="0">
              <a:latin typeface="Minion Pro"/>
            </a:endParaRPr>
          </a:p>
          <a:p>
            <a:pPr lvl="1" algn="just">
              <a:lnSpc>
                <a:spcPct val="80000"/>
              </a:lnSpc>
              <a:defRPr/>
            </a:pPr>
            <a:r>
              <a:rPr lang="tr-TR" sz="1800" dirty="0">
                <a:latin typeface="Minion Pro"/>
              </a:rPr>
              <a:t>Valiler ve kaymakamlar tarafından alınan görevden uzaklaştırma tedbiri, memurun kurumuna derhal bildirilir.</a:t>
            </a: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2633" y="0"/>
            <a:ext cx="1141367" cy="1177104"/>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27584" y="1161134"/>
            <a:ext cx="7278189" cy="4405501"/>
          </a:xfrm>
          <a:prstGeom prst="rect">
            <a:avLst/>
          </a:prstGeom>
        </p:spPr>
        <p:txBody>
          <a:bodyPr wrap="square">
            <a:spAutoFit/>
          </a:bodyPr>
          <a:lstStyle/>
          <a:p>
            <a:pPr marL="0" indent="0" algn="just" eaLnBrk="1" hangingPunct="1">
              <a:lnSpc>
                <a:spcPct val="80000"/>
              </a:lnSpc>
              <a:buFont typeface="Wingdings" pitchFamily="2" charset="2"/>
              <a:buNone/>
              <a:defRPr/>
            </a:pPr>
            <a:r>
              <a:rPr lang="tr-TR" sz="1400" b="1" dirty="0">
                <a:solidFill>
                  <a:srgbClr val="C00000"/>
                </a:solidFill>
                <a:latin typeface="Minion Pro"/>
              </a:rPr>
              <a:t>Görevden uzaklaştıran amirin sorumluluğu:</a:t>
            </a:r>
          </a:p>
          <a:p>
            <a:pPr marL="0" indent="0" algn="just" eaLnBrk="1" hangingPunct="1">
              <a:lnSpc>
                <a:spcPct val="80000"/>
              </a:lnSpc>
              <a:buFont typeface="Wingdings" pitchFamily="2" charset="2"/>
              <a:buNone/>
              <a:defRPr/>
            </a:pPr>
            <a:endParaRPr lang="tr-TR" sz="1400" b="1" dirty="0">
              <a:solidFill>
                <a:srgbClr val="C00000"/>
              </a:solidFill>
              <a:latin typeface="Minion Pro"/>
            </a:endParaRPr>
          </a:p>
          <a:p>
            <a:pPr marL="285750" indent="-285750" algn="just" eaLnBrk="1" hangingPunct="1">
              <a:lnSpc>
                <a:spcPct val="80000"/>
              </a:lnSpc>
              <a:buFont typeface="Arial" panose="020B0604020202020204" pitchFamily="34" charset="0"/>
              <a:buChar char="•"/>
              <a:defRPr/>
            </a:pPr>
            <a:r>
              <a:rPr lang="tr-TR" sz="1400" b="1" dirty="0">
                <a:solidFill>
                  <a:srgbClr val="C00000"/>
                </a:solidFill>
                <a:latin typeface="Minion Pro"/>
              </a:rPr>
              <a:t>Madde 139 –</a:t>
            </a:r>
            <a:r>
              <a:rPr lang="tr-TR" sz="1400" dirty="0">
                <a:solidFill>
                  <a:srgbClr val="C00000"/>
                </a:solidFill>
                <a:latin typeface="Minion Pro"/>
              </a:rPr>
              <a:t> </a:t>
            </a:r>
            <a:r>
              <a:rPr lang="tr-TR" sz="1400" dirty="0">
                <a:latin typeface="Minion Pro"/>
              </a:rPr>
              <a:t>Görevinden uzaklaştırılan Devlet memurları hakkında görevden uzaklaştırmayı izleyen 10 iş günü içinde soruşturmaya başlanması şarttır.</a:t>
            </a:r>
          </a:p>
          <a:p>
            <a:pPr marL="285750" indent="-285750" algn="just" eaLnBrk="1" hangingPunct="1">
              <a:lnSpc>
                <a:spcPct val="80000"/>
              </a:lnSpc>
              <a:buFont typeface="Arial" panose="020B0604020202020204" pitchFamily="34" charset="0"/>
              <a:buChar char="•"/>
              <a:defRPr/>
            </a:pPr>
            <a:endParaRPr lang="tr-TR" sz="1400" dirty="0">
              <a:latin typeface="Minion Pro"/>
            </a:endParaRPr>
          </a:p>
          <a:p>
            <a:pPr lvl="1" algn="just">
              <a:lnSpc>
                <a:spcPct val="80000"/>
              </a:lnSpc>
              <a:defRPr/>
            </a:pPr>
            <a:r>
              <a:rPr lang="tr-TR" sz="1400" dirty="0">
                <a:latin typeface="Minion Pro"/>
              </a:rPr>
              <a:t>Memuru görevden uzaklaştırdıktan sonra memur hakkında derhal soruşturmaya başlamayan, keyfi olarak veya garaz veya kini dolayısıyla bu tasarrufu yaptığı, yaptırılan soruşturma sonunda anlaşılan amirler, hukuki, mali ve cezai sorumluluğa tabidirler.</a:t>
            </a:r>
          </a:p>
          <a:p>
            <a:pPr algn="just" eaLnBrk="1" hangingPunct="1">
              <a:lnSpc>
                <a:spcPct val="80000"/>
              </a:lnSpc>
              <a:buFont typeface="Wingdings" pitchFamily="2" charset="2"/>
              <a:buChar char="v"/>
              <a:defRPr/>
            </a:pPr>
            <a:endParaRPr lang="tr-TR" sz="1400" dirty="0">
              <a:latin typeface="Minion Pro"/>
            </a:endParaRPr>
          </a:p>
          <a:p>
            <a:pPr marL="0" indent="0" algn="just" eaLnBrk="1" hangingPunct="1">
              <a:lnSpc>
                <a:spcPct val="80000"/>
              </a:lnSpc>
              <a:buFont typeface="Wingdings" pitchFamily="2" charset="2"/>
              <a:buNone/>
              <a:defRPr/>
            </a:pPr>
            <a:r>
              <a:rPr lang="tr-TR" sz="1400" b="1" dirty="0">
                <a:solidFill>
                  <a:srgbClr val="C00000"/>
                </a:solidFill>
                <a:latin typeface="Minion Pro"/>
              </a:rPr>
              <a:t>Ceza kovuşturması sırasında görevden uzaklaştırma:</a:t>
            </a:r>
          </a:p>
          <a:p>
            <a:pPr marL="0" indent="0" algn="just" eaLnBrk="1" hangingPunct="1">
              <a:lnSpc>
                <a:spcPct val="80000"/>
              </a:lnSpc>
              <a:buFont typeface="Wingdings" pitchFamily="2" charset="2"/>
              <a:buNone/>
              <a:defRPr/>
            </a:pPr>
            <a:endParaRPr lang="tr-TR" sz="1400" b="1" dirty="0">
              <a:solidFill>
                <a:srgbClr val="C00000"/>
              </a:solidFill>
              <a:latin typeface="Minion Pro"/>
            </a:endParaRPr>
          </a:p>
          <a:p>
            <a:pPr marL="285750" indent="-285750" algn="just" eaLnBrk="1" hangingPunct="1">
              <a:lnSpc>
                <a:spcPct val="80000"/>
              </a:lnSpc>
              <a:buFont typeface="Arial" panose="020B0604020202020204" pitchFamily="34" charset="0"/>
              <a:buChar char="•"/>
              <a:defRPr/>
            </a:pPr>
            <a:r>
              <a:rPr lang="tr-TR" sz="1400" b="1" dirty="0">
                <a:solidFill>
                  <a:srgbClr val="C00000"/>
                </a:solidFill>
                <a:latin typeface="Minion Pro"/>
              </a:rPr>
              <a:t>Madde 140 –</a:t>
            </a:r>
            <a:r>
              <a:rPr lang="tr-TR" sz="1400" dirty="0">
                <a:solidFill>
                  <a:srgbClr val="C00000"/>
                </a:solidFill>
                <a:latin typeface="Minion Pro"/>
              </a:rPr>
              <a:t> </a:t>
            </a:r>
            <a:r>
              <a:rPr lang="tr-TR" sz="1400" dirty="0">
                <a:latin typeface="Minion Pro"/>
              </a:rPr>
              <a:t>Haklarında mahkemelerce cezai kovuşturma yapılan Devlet memurları da 138 inci maddedeki yetkililer tarafından görevden uzaklaştırılabilirler.</a:t>
            </a:r>
          </a:p>
          <a:p>
            <a:pPr algn="just" eaLnBrk="1" hangingPunct="1">
              <a:lnSpc>
                <a:spcPct val="80000"/>
              </a:lnSpc>
              <a:defRPr/>
            </a:pPr>
            <a:endParaRPr lang="tr-TR" sz="1400" i="1" dirty="0">
              <a:latin typeface="Minion Pro"/>
            </a:endParaRPr>
          </a:p>
          <a:p>
            <a:pPr marL="0" indent="0" algn="just" eaLnBrk="1" hangingPunct="1">
              <a:lnSpc>
                <a:spcPct val="80000"/>
              </a:lnSpc>
              <a:buFont typeface="Wingdings" pitchFamily="2" charset="2"/>
              <a:buNone/>
              <a:defRPr/>
            </a:pPr>
            <a:r>
              <a:rPr lang="tr-TR" sz="1400" b="1" dirty="0">
                <a:solidFill>
                  <a:srgbClr val="C00000"/>
                </a:solidFill>
                <a:latin typeface="Minion Pro"/>
              </a:rPr>
              <a:t>Görevden uzaklaştırılan veya görevinden uzak kalan memurların hak ve yükümlülüğü:</a:t>
            </a:r>
          </a:p>
          <a:p>
            <a:pPr marL="0" indent="0" algn="just" eaLnBrk="1" hangingPunct="1">
              <a:lnSpc>
                <a:spcPct val="80000"/>
              </a:lnSpc>
              <a:buFont typeface="Wingdings" pitchFamily="2" charset="2"/>
              <a:buNone/>
              <a:defRPr/>
            </a:pPr>
            <a:endParaRPr lang="tr-TR" sz="1400" b="1" dirty="0">
              <a:solidFill>
                <a:srgbClr val="C00000"/>
              </a:solidFill>
              <a:latin typeface="Minion Pro"/>
            </a:endParaRPr>
          </a:p>
          <a:p>
            <a:pPr marL="285750" indent="-285750" algn="just" eaLnBrk="1" hangingPunct="1">
              <a:lnSpc>
                <a:spcPct val="80000"/>
              </a:lnSpc>
              <a:buFont typeface="Arial" panose="020B0604020202020204" pitchFamily="34" charset="0"/>
              <a:buChar char="•"/>
              <a:defRPr/>
            </a:pPr>
            <a:r>
              <a:rPr lang="tr-TR" sz="1400" b="1" dirty="0">
                <a:solidFill>
                  <a:srgbClr val="C00000"/>
                </a:solidFill>
                <a:latin typeface="Minion Pro"/>
              </a:rPr>
              <a:t>Madde 141 –</a:t>
            </a:r>
            <a:r>
              <a:rPr lang="tr-TR" sz="1400" dirty="0">
                <a:solidFill>
                  <a:srgbClr val="C00000"/>
                </a:solidFill>
                <a:latin typeface="Minion Pro"/>
              </a:rPr>
              <a:t> </a:t>
            </a:r>
            <a:r>
              <a:rPr lang="tr-TR" sz="1400" dirty="0">
                <a:latin typeface="Minion Pro"/>
              </a:rPr>
              <a:t>Görevden uzaklaştırılan ve görevi ile ilgili olsun veya olmasın herhangi bir suçtan tutuklanan veya gözaltına alınan memurlara bu süre içinde aylıklarının üçte ikisi ödenir. Bu gibiler bu Kanunun öngördüğü sosyal hak ve yardımlardan faydalanmaya devam ederler.</a:t>
            </a:r>
          </a:p>
          <a:p>
            <a:pPr marL="285750" indent="-285750" algn="just" eaLnBrk="1" hangingPunct="1">
              <a:lnSpc>
                <a:spcPct val="80000"/>
              </a:lnSpc>
              <a:buFont typeface="Arial" panose="020B0604020202020204" pitchFamily="34" charset="0"/>
              <a:buChar char="•"/>
              <a:defRPr/>
            </a:pPr>
            <a:endParaRPr lang="tr-TR" sz="1400" dirty="0">
              <a:latin typeface="Minion Pro"/>
            </a:endParaRPr>
          </a:p>
          <a:p>
            <a:pPr lvl="1" algn="just">
              <a:lnSpc>
                <a:spcPct val="80000"/>
              </a:lnSpc>
              <a:defRPr/>
            </a:pPr>
            <a:r>
              <a:rPr lang="tr-TR" sz="1400" dirty="0">
                <a:latin typeface="Minion Pro"/>
              </a:rPr>
              <a:t>143 üncü maddede sayılan durumların gerçekleşmesi halinde, bunların aylıklarının kesilmiş olan üçte biri kendilerine ödenir ve görevden uzakta geçirdikleri süre, derecelerindeki kademe ilerlemesinde ve bu sürenin derece yükselmesi için gerekli en az bekleme süresini aşan kısmı, üst dereceye yükselmeleri halinde, bu derecede kademe ilerlemesi yapılmak suretiyle  değerlendirilir.</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2633" y="0"/>
            <a:ext cx="1141367" cy="1177104"/>
          </a:xfrm>
          <a:prstGeom prst="rect">
            <a:avLst/>
          </a:prstGeom>
        </p:spPr>
      </p:pic>
      <p:sp>
        <p:nvSpPr>
          <p:cNvPr id="3" name="Slayt Numarası Yer Tutucusu 2"/>
          <p:cNvSpPr>
            <a:spLocks noGrp="1"/>
          </p:cNvSpPr>
          <p:nvPr>
            <p:ph type="sldNum" sz="quarter" idx="12"/>
          </p:nvPr>
        </p:nvSpPr>
        <p:spPr/>
        <p:txBody>
          <a:bodyPr/>
          <a:lstStyle/>
          <a:p>
            <a:pPr>
              <a:defRPr/>
            </a:pPr>
            <a:fld id="{7DD282B4-FBA4-4A1E-BD40-41BDB66442AA}" type="slidenum">
              <a:rPr lang="tr-TR" smtClean="0"/>
              <a:pPr>
                <a:defRPr/>
              </a:pPr>
              <a:t>25</a:t>
            </a:fld>
            <a:endParaRPr lang="tr-T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72017" y="980728"/>
            <a:ext cx="7256367" cy="4627677"/>
          </a:xfrm>
          <a:prstGeom prst="rect">
            <a:avLst/>
          </a:prstGeom>
        </p:spPr>
        <p:txBody>
          <a:bodyPr wrap="square">
            <a:spAutoFit/>
          </a:bodyPr>
          <a:lstStyle/>
          <a:p>
            <a:pPr marL="0" indent="0" algn="just" eaLnBrk="1" hangingPunct="1">
              <a:lnSpc>
                <a:spcPct val="80000"/>
              </a:lnSpc>
              <a:buFont typeface="Wingdings" pitchFamily="2" charset="2"/>
              <a:buNone/>
              <a:defRPr/>
            </a:pPr>
            <a:r>
              <a:rPr lang="tr-TR" sz="1600" b="1" dirty="0">
                <a:solidFill>
                  <a:srgbClr val="C00000"/>
                </a:solidFill>
                <a:latin typeface="Minion Pro"/>
              </a:rPr>
              <a:t>     Tedbirin kaldırılması:</a:t>
            </a:r>
          </a:p>
          <a:p>
            <a:pPr marL="0" indent="0" algn="just" eaLnBrk="1" hangingPunct="1">
              <a:lnSpc>
                <a:spcPct val="80000"/>
              </a:lnSpc>
              <a:buFont typeface="Wingdings" pitchFamily="2" charset="2"/>
              <a:buNone/>
              <a:defRPr/>
            </a:pPr>
            <a:endParaRPr lang="tr-TR" sz="1600" b="1" dirty="0">
              <a:solidFill>
                <a:srgbClr val="C00000"/>
              </a:solidFill>
              <a:latin typeface="Minion Pro"/>
            </a:endParaRPr>
          </a:p>
          <a:p>
            <a:pPr marL="285750" indent="-285750" algn="just" eaLnBrk="1" hangingPunct="1">
              <a:lnSpc>
                <a:spcPct val="80000"/>
              </a:lnSpc>
              <a:buFont typeface="Arial" panose="020B0604020202020204" pitchFamily="34" charset="0"/>
              <a:buChar char="•"/>
              <a:defRPr/>
            </a:pPr>
            <a:r>
              <a:rPr lang="tr-TR" sz="1600" b="1" dirty="0">
                <a:solidFill>
                  <a:srgbClr val="C00000"/>
                </a:solidFill>
                <a:latin typeface="Minion Pro"/>
              </a:rPr>
              <a:t>Madde 142 – </a:t>
            </a:r>
            <a:r>
              <a:rPr lang="tr-TR" sz="1600" dirty="0">
                <a:latin typeface="Minion Pro"/>
              </a:rPr>
              <a:t>Soruşturma sonunda disiplin yüzünden memurluktan çıkarma veya cezai bir işlem uygulanmasına lüzum kalmayan Devlet memurları için alınmış olan görevden uzaklaştırma tedbiri, 138 inci maddedeki yetkililerce (Müfettişler tarafından görevden uzaklaştırılanlar hakkında atamaya yetkili amirlerce) derhal kaldırılır.</a:t>
            </a:r>
          </a:p>
          <a:p>
            <a:pPr lvl="1" algn="just">
              <a:lnSpc>
                <a:spcPct val="80000"/>
              </a:lnSpc>
              <a:defRPr/>
            </a:pPr>
            <a:endParaRPr lang="tr-TR" sz="1600" dirty="0">
              <a:latin typeface="Minion Pro"/>
            </a:endParaRPr>
          </a:p>
          <a:p>
            <a:pPr lvl="1" algn="just">
              <a:lnSpc>
                <a:spcPct val="80000"/>
              </a:lnSpc>
              <a:defRPr/>
            </a:pPr>
            <a:r>
              <a:rPr lang="tr-TR" sz="1600" dirty="0">
                <a:latin typeface="Minion Pro"/>
              </a:rPr>
              <a:t>Görevden uzaklaştırma tedbirini kaldırmayan görevli hakkında 139 uncu madde hükmü uygulanır.</a:t>
            </a:r>
          </a:p>
          <a:p>
            <a:pPr algn="just" eaLnBrk="1" hangingPunct="1">
              <a:lnSpc>
                <a:spcPct val="80000"/>
              </a:lnSpc>
              <a:defRPr/>
            </a:pPr>
            <a:endParaRPr lang="tr-TR" sz="1600" dirty="0">
              <a:latin typeface="Minion Pro"/>
            </a:endParaRPr>
          </a:p>
          <a:p>
            <a:pPr marL="0" indent="0" algn="just" eaLnBrk="1" hangingPunct="1">
              <a:lnSpc>
                <a:spcPct val="80000"/>
              </a:lnSpc>
              <a:buFont typeface="Wingdings" pitchFamily="2" charset="2"/>
              <a:buNone/>
              <a:defRPr/>
            </a:pPr>
            <a:r>
              <a:rPr lang="tr-TR" sz="1600" b="1" dirty="0">
                <a:solidFill>
                  <a:srgbClr val="C00000"/>
                </a:solidFill>
                <a:latin typeface="Minion Pro"/>
              </a:rPr>
              <a:t>      Memurun göreve tekrar başlatılması zorunlu olan haller:</a:t>
            </a:r>
          </a:p>
          <a:p>
            <a:pPr marL="0" indent="0" algn="just" eaLnBrk="1" hangingPunct="1">
              <a:lnSpc>
                <a:spcPct val="80000"/>
              </a:lnSpc>
              <a:buFont typeface="Wingdings" pitchFamily="2" charset="2"/>
              <a:buNone/>
              <a:defRPr/>
            </a:pPr>
            <a:endParaRPr lang="tr-TR" sz="1600" b="1" dirty="0">
              <a:latin typeface="Minion Pro"/>
            </a:endParaRPr>
          </a:p>
          <a:p>
            <a:pPr marL="285750" indent="-285750" algn="just" eaLnBrk="1" hangingPunct="1">
              <a:lnSpc>
                <a:spcPct val="80000"/>
              </a:lnSpc>
              <a:buFont typeface="Arial" panose="020B0604020202020204" pitchFamily="34" charset="0"/>
              <a:buChar char="•"/>
              <a:defRPr/>
            </a:pPr>
            <a:r>
              <a:rPr lang="tr-TR" sz="1600" b="1" dirty="0">
                <a:solidFill>
                  <a:srgbClr val="C00000"/>
                </a:solidFill>
                <a:latin typeface="Minion Pro"/>
              </a:rPr>
              <a:t>Madde 143 – </a:t>
            </a:r>
            <a:r>
              <a:rPr lang="tr-TR" sz="1600" dirty="0">
                <a:latin typeface="Minion Pro"/>
              </a:rPr>
              <a:t>Soruşturma veya yargılama sonunda yetkili mercilerce:</a:t>
            </a:r>
          </a:p>
          <a:p>
            <a:pPr marL="800100" lvl="1" indent="-342900" algn="just">
              <a:lnSpc>
                <a:spcPct val="80000"/>
              </a:lnSpc>
              <a:buFont typeface="+mj-lt"/>
              <a:buAutoNum type="alphaLcPeriod"/>
              <a:defRPr/>
            </a:pPr>
            <a:r>
              <a:rPr lang="tr-TR" sz="1600" dirty="0">
                <a:latin typeface="Minion Pro"/>
              </a:rPr>
              <a:t>Haklarında memurluktan çıkarmadan başka bir disiplin cezası verilenler;</a:t>
            </a:r>
          </a:p>
          <a:p>
            <a:pPr marL="800100" lvl="1" indent="-342900" algn="just">
              <a:lnSpc>
                <a:spcPct val="80000"/>
              </a:lnSpc>
              <a:buFont typeface="+mj-lt"/>
              <a:buAutoNum type="alphaLcPeriod"/>
              <a:defRPr/>
            </a:pPr>
            <a:r>
              <a:rPr lang="tr-TR" sz="1600" dirty="0">
                <a:latin typeface="Minion Pro"/>
              </a:rPr>
              <a:t>Yargılamanın </a:t>
            </a:r>
            <a:r>
              <a:rPr lang="tr-TR" sz="1600" dirty="0" err="1">
                <a:latin typeface="Minion Pro"/>
              </a:rPr>
              <a:t>men'ine</a:t>
            </a:r>
            <a:r>
              <a:rPr lang="tr-TR" sz="1600" dirty="0">
                <a:latin typeface="Minion Pro"/>
              </a:rPr>
              <a:t> veya beraatına karar verilenler;</a:t>
            </a:r>
          </a:p>
          <a:p>
            <a:pPr marL="800100" lvl="1" indent="-342900" algn="just">
              <a:lnSpc>
                <a:spcPct val="80000"/>
              </a:lnSpc>
              <a:buFont typeface="+mj-lt"/>
              <a:buAutoNum type="alphaLcPeriod"/>
              <a:defRPr/>
            </a:pPr>
            <a:r>
              <a:rPr lang="tr-TR" sz="1600" dirty="0">
                <a:latin typeface="Minion Pro"/>
              </a:rPr>
              <a:t>Hükümden evvel haklarındaki kovuşturma genel af ile kaldırılanlar;</a:t>
            </a:r>
          </a:p>
          <a:p>
            <a:pPr marL="800100" lvl="1" indent="-342900" algn="just">
              <a:lnSpc>
                <a:spcPct val="80000"/>
              </a:lnSpc>
              <a:buFont typeface="+mj-lt"/>
              <a:buAutoNum type="alphaLcPeriod"/>
              <a:defRPr/>
            </a:pPr>
            <a:r>
              <a:rPr lang="tr-TR" sz="1600" dirty="0">
                <a:latin typeface="Minion Pro"/>
              </a:rPr>
              <a:t>Görevlerine ve memurluklarına ilişkin olsun veya olmasın memurluğa engel olmayacak bir ceza ile hükümlü olup cezası ertelenenler;   </a:t>
            </a:r>
          </a:p>
          <a:p>
            <a:pPr marL="800100" lvl="1" indent="-342900" algn="just">
              <a:lnSpc>
                <a:spcPct val="80000"/>
              </a:lnSpc>
              <a:buFont typeface="+mj-lt"/>
              <a:buAutoNum type="alphaLcPeriod"/>
              <a:defRPr/>
            </a:pPr>
            <a:endParaRPr lang="tr-TR" sz="1600" dirty="0">
              <a:latin typeface="Minion Pro"/>
            </a:endParaRPr>
          </a:p>
          <a:p>
            <a:pPr lvl="1" algn="just">
              <a:lnSpc>
                <a:spcPct val="80000"/>
              </a:lnSpc>
              <a:defRPr/>
            </a:pPr>
            <a:r>
              <a:rPr lang="tr-TR" sz="1600" dirty="0">
                <a:latin typeface="Minion Pro"/>
              </a:rPr>
              <a:t>Bu kararların kesinleşmesi üzerine haklarındaki görevden uzaklaştırma tedbiri kaldırılır </a:t>
            </a:r>
          </a:p>
          <a:p>
            <a:pPr lvl="1" algn="just">
              <a:lnSpc>
                <a:spcPct val="80000"/>
              </a:lnSpc>
              <a:defRPr/>
            </a:pPr>
            <a:r>
              <a:rPr lang="tr-TR" sz="1600" dirty="0">
                <a:latin typeface="Minion Pro"/>
              </a:rPr>
              <a:t>                                                                                                    </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2633" y="0"/>
            <a:ext cx="1141367" cy="1177104"/>
          </a:xfrm>
          <a:prstGeom prst="rect">
            <a:avLst/>
          </a:prstGeom>
        </p:spPr>
      </p:pic>
      <p:sp>
        <p:nvSpPr>
          <p:cNvPr id="3" name="Slayt Numarası Yer Tutucusu 2"/>
          <p:cNvSpPr>
            <a:spLocks noGrp="1"/>
          </p:cNvSpPr>
          <p:nvPr>
            <p:ph type="sldNum" sz="quarter" idx="12"/>
          </p:nvPr>
        </p:nvSpPr>
        <p:spPr/>
        <p:txBody>
          <a:bodyPr/>
          <a:lstStyle/>
          <a:p>
            <a:pPr>
              <a:defRPr/>
            </a:pPr>
            <a:fld id="{7DD282B4-FBA4-4A1E-BD40-41BDB66442AA}" type="slidenum">
              <a:rPr lang="tr-TR" smtClean="0"/>
              <a:pPr>
                <a:defRPr/>
              </a:pPr>
              <a:t>26</a:t>
            </a:fld>
            <a:endParaRPr lang="tr-T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18764" y="1072107"/>
            <a:ext cx="7325644" cy="4081117"/>
          </a:xfrm>
          <a:prstGeom prst="rect">
            <a:avLst/>
          </a:prstGeom>
        </p:spPr>
        <p:txBody>
          <a:bodyPr wrap="square">
            <a:spAutoFit/>
          </a:bodyPr>
          <a:lstStyle/>
          <a:p>
            <a:pPr algn="just" eaLnBrk="1" hangingPunct="1">
              <a:lnSpc>
                <a:spcPct val="90000"/>
              </a:lnSpc>
              <a:defRPr/>
            </a:pPr>
            <a:r>
              <a:rPr lang="tr-TR" sz="1600" b="1" dirty="0">
                <a:solidFill>
                  <a:srgbClr val="C00000"/>
                </a:solidFill>
                <a:latin typeface="Minion Pro"/>
              </a:rPr>
              <a:t>Görevden uzaklaştırma tedbirinin kaldırılmasında amirin takdiri:</a:t>
            </a:r>
          </a:p>
          <a:p>
            <a:pPr algn="just" eaLnBrk="1" hangingPunct="1">
              <a:lnSpc>
                <a:spcPct val="90000"/>
              </a:lnSpc>
              <a:defRPr/>
            </a:pPr>
            <a:endParaRPr lang="tr-TR" sz="1600" b="1" dirty="0">
              <a:solidFill>
                <a:srgbClr val="C00000"/>
              </a:solidFill>
              <a:latin typeface="Minion Pro"/>
            </a:endParaRPr>
          </a:p>
          <a:p>
            <a:pPr marL="342900" indent="-342900" algn="just" eaLnBrk="1" hangingPunct="1">
              <a:lnSpc>
                <a:spcPct val="90000"/>
              </a:lnSpc>
              <a:buFont typeface="Arial" panose="020B0604020202020204" pitchFamily="34" charset="0"/>
              <a:buChar char="•"/>
              <a:defRPr/>
            </a:pPr>
            <a:r>
              <a:rPr lang="tr-TR" sz="1600" b="1" dirty="0">
                <a:solidFill>
                  <a:srgbClr val="C00000"/>
                </a:solidFill>
                <a:latin typeface="Minion Pro"/>
              </a:rPr>
              <a:t>Madde 144 – </a:t>
            </a:r>
            <a:r>
              <a:rPr lang="tr-TR" sz="1600" dirty="0">
                <a:latin typeface="Minion Pro"/>
              </a:rPr>
              <a:t>140 </a:t>
            </a:r>
            <a:r>
              <a:rPr lang="tr-TR" sz="1600" dirty="0" err="1">
                <a:latin typeface="Minion Pro"/>
              </a:rPr>
              <a:t>ıncı</a:t>
            </a:r>
            <a:r>
              <a:rPr lang="tr-TR" sz="1600" dirty="0">
                <a:latin typeface="Minion Pro"/>
              </a:rPr>
              <a:t> ve 142 </a:t>
            </a:r>
            <a:r>
              <a:rPr lang="tr-TR" sz="1600" dirty="0" err="1">
                <a:latin typeface="Minion Pro"/>
              </a:rPr>
              <a:t>nci</a:t>
            </a:r>
            <a:r>
              <a:rPr lang="tr-TR" sz="1600" dirty="0">
                <a:latin typeface="Minion Pro"/>
              </a:rPr>
              <a:t> maddelerde 143 üncü maddenin a, b, c fıkralarında yazılı olanlar hakkındaki görevden uzaklaştırma tedbiri, Devlet memurunun soruşturmaya konu olan fiillerinin, hizmetlerini devama engel olmadığı hallerde her zaman kaldırılabilir.</a:t>
            </a:r>
          </a:p>
          <a:p>
            <a:pPr algn="just" eaLnBrk="1" hangingPunct="1">
              <a:lnSpc>
                <a:spcPct val="90000"/>
              </a:lnSpc>
              <a:defRPr/>
            </a:pPr>
            <a:endParaRPr lang="tr-TR" sz="1600" dirty="0">
              <a:latin typeface="Minion Pro"/>
            </a:endParaRPr>
          </a:p>
          <a:p>
            <a:pPr algn="just" eaLnBrk="1" hangingPunct="1">
              <a:lnSpc>
                <a:spcPct val="90000"/>
              </a:lnSpc>
              <a:defRPr/>
            </a:pPr>
            <a:endParaRPr lang="tr-TR" sz="1600" i="1" dirty="0">
              <a:latin typeface="Minion Pro"/>
            </a:endParaRPr>
          </a:p>
          <a:p>
            <a:pPr algn="just" eaLnBrk="1" hangingPunct="1">
              <a:lnSpc>
                <a:spcPct val="90000"/>
              </a:lnSpc>
              <a:defRPr/>
            </a:pPr>
            <a:r>
              <a:rPr lang="tr-TR" sz="1600" b="1" dirty="0">
                <a:solidFill>
                  <a:srgbClr val="C00000"/>
                </a:solidFill>
                <a:latin typeface="Minion Pro"/>
              </a:rPr>
              <a:t>Süre:</a:t>
            </a:r>
          </a:p>
          <a:p>
            <a:pPr algn="just" eaLnBrk="1" hangingPunct="1">
              <a:lnSpc>
                <a:spcPct val="90000"/>
              </a:lnSpc>
              <a:defRPr/>
            </a:pPr>
            <a:endParaRPr lang="tr-TR" sz="1600" b="1" dirty="0">
              <a:solidFill>
                <a:srgbClr val="C00000"/>
              </a:solidFill>
              <a:latin typeface="Minion Pro"/>
            </a:endParaRPr>
          </a:p>
          <a:p>
            <a:pPr marL="342900" indent="-342900" algn="just" eaLnBrk="1" hangingPunct="1">
              <a:lnSpc>
                <a:spcPct val="90000"/>
              </a:lnSpc>
              <a:buFont typeface="Arial" panose="020B0604020202020204" pitchFamily="34" charset="0"/>
              <a:buChar char="•"/>
              <a:defRPr/>
            </a:pPr>
            <a:r>
              <a:rPr lang="tr-TR" sz="1600" b="1" dirty="0">
                <a:solidFill>
                  <a:srgbClr val="C00000"/>
                </a:solidFill>
                <a:latin typeface="Minion Pro"/>
              </a:rPr>
              <a:t>Madde 145 – </a:t>
            </a:r>
            <a:r>
              <a:rPr lang="tr-TR" sz="1600" dirty="0">
                <a:latin typeface="Minion Pro"/>
              </a:rPr>
              <a:t>Görevden uzaklaştırma; bir disiplin kovuşturması icabından olduğu takdirde en çok 3 ay devam edebilir. Bu süre sonunda hakkında bir karar verilmediği takdirde memur görevine başlatılır.</a:t>
            </a:r>
          </a:p>
          <a:p>
            <a:pPr marL="342900" indent="-342900" algn="just" eaLnBrk="1" hangingPunct="1">
              <a:lnSpc>
                <a:spcPct val="90000"/>
              </a:lnSpc>
              <a:buFont typeface="Arial" panose="020B0604020202020204" pitchFamily="34" charset="0"/>
              <a:buChar char="•"/>
              <a:defRPr/>
            </a:pPr>
            <a:endParaRPr lang="tr-TR" sz="1600" dirty="0">
              <a:latin typeface="Minion Pro"/>
            </a:endParaRPr>
          </a:p>
          <a:p>
            <a:pPr lvl="1" algn="just">
              <a:lnSpc>
                <a:spcPct val="90000"/>
              </a:lnSpc>
              <a:defRPr/>
            </a:pPr>
            <a:r>
              <a:rPr lang="tr-TR" sz="1600" dirty="0">
                <a:latin typeface="Minion Pro"/>
              </a:rPr>
              <a:t>Bir ceza kovuşturması icabından olduğu takdirde görevinden uzaklaştırmaya yetkili amir (Müfettişlerin görevinden uzaklaştırdıkları memurlar hakkında atamaya yetkili amir) ilgilinin durumunu her iki ayda bir inceleyerek görevine dönüp dönmemesi hakkında bir karar verir ve ilgiliye de yazı ile tebliğ eder.</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2633" y="0"/>
            <a:ext cx="1141367" cy="1177104"/>
          </a:xfrm>
          <a:prstGeom prst="rect">
            <a:avLst/>
          </a:prstGeom>
        </p:spPr>
      </p:pic>
      <p:sp>
        <p:nvSpPr>
          <p:cNvPr id="3" name="Slayt Numarası Yer Tutucusu 2"/>
          <p:cNvSpPr>
            <a:spLocks noGrp="1"/>
          </p:cNvSpPr>
          <p:nvPr>
            <p:ph type="sldNum" sz="quarter" idx="12"/>
          </p:nvPr>
        </p:nvSpPr>
        <p:spPr/>
        <p:txBody>
          <a:bodyPr/>
          <a:lstStyle/>
          <a:p>
            <a:pPr>
              <a:defRPr/>
            </a:pPr>
            <a:fld id="{7DD282B4-FBA4-4A1E-BD40-41BDB66442AA}" type="slidenum">
              <a:rPr lang="tr-TR" smtClean="0"/>
              <a:pPr>
                <a:defRPr/>
              </a:pPr>
              <a:t>27</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Yuvarlatılmış Dikdörtgen 3"/>
          <p:cNvSpPr/>
          <p:nvPr/>
        </p:nvSpPr>
        <p:spPr>
          <a:xfrm>
            <a:off x="2267744" y="1124744"/>
            <a:ext cx="5177336" cy="532866"/>
          </a:xfrm>
          <a:prstGeom prst="round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tr-TR" dirty="0">
                <a:solidFill>
                  <a:schemeClr val="tx1"/>
                </a:solidFill>
              </a:rPr>
              <a:t>KONUSU SUÇ TEŞKİL EDEN FİİLE KARŞI</a:t>
            </a:r>
          </a:p>
        </p:txBody>
      </p:sp>
      <p:sp>
        <p:nvSpPr>
          <p:cNvPr id="5" name="Yuvarlatılmış Dikdörtgen 4"/>
          <p:cNvSpPr/>
          <p:nvPr/>
        </p:nvSpPr>
        <p:spPr>
          <a:xfrm>
            <a:off x="1004890" y="2134702"/>
            <a:ext cx="3377137" cy="764771"/>
          </a:xfrm>
          <a:prstGeom prst="roundRect">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tr-TR" sz="1500" dirty="0">
                <a:solidFill>
                  <a:schemeClr val="tx1"/>
                </a:solidFill>
              </a:rPr>
              <a:t>657 Sayılı Devlet Memurları Kanununa Göre Suç Sayılan Fiillere Karşı</a:t>
            </a:r>
          </a:p>
          <a:p>
            <a:pPr algn="ctr"/>
            <a:r>
              <a:rPr lang="tr-TR" sz="1500" b="1" dirty="0">
                <a:solidFill>
                  <a:schemeClr val="tx1"/>
                </a:solidFill>
              </a:rPr>
              <a:t>İdari İşlem</a:t>
            </a:r>
          </a:p>
        </p:txBody>
      </p:sp>
      <p:sp>
        <p:nvSpPr>
          <p:cNvPr id="6" name="Yuvarlatılmış Dikdörtgen 5"/>
          <p:cNvSpPr/>
          <p:nvPr/>
        </p:nvSpPr>
        <p:spPr>
          <a:xfrm>
            <a:off x="5296567" y="2126417"/>
            <a:ext cx="3388076" cy="764770"/>
          </a:xfrm>
          <a:prstGeom prst="round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tr-TR" sz="1600" dirty="0">
                <a:solidFill>
                  <a:schemeClr val="tx1"/>
                </a:solidFill>
              </a:rPr>
              <a:t>Türk Ceza Kanununa Göre Suç Sayılan Fiillere Karşı</a:t>
            </a:r>
          </a:p>
          <a:p>
            <a:pPr algn="ctr"/>
            <a:r>
              <a:rPr lang="tr-TR" sz="1600" b="1" dirty="0">
                <a:solidFill>
                  <a:schemeClr val="tx1"/>
                </a:solidFill>
              </a:rPr>
              <a:t>Adli İşlem</a:t>
            </a:r>
          </a:p>
        </p:txBody>
      </p:sp>
      <p:sp>
        <p:nvSpPr>
          <p:cNvPr id="7" name="Yuvarlatılmış Dikdörtgen 6"/>
          <p:cNvSpPr/>
          <p:nvPr/>
        </p:nvSpPr>
        <p:spPr>
          <a:xfrm>
            <a:off x="963001" y="3539568"/>
            <a:ext cx="1136176" cy="473825"/>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tr-TR" sz="1200" b="1" dirty="0"/>
              <a:t>Disiplin Soruşturması</a:t>
            </a:r>
          </a:p>
        </p:txBody>
      </p:sp>
      <p:sp>
        <p:nvSpPr>
          <p:cNvPr id="8" name="Yuvarlatılmış Dikdörtgen 7"/>
          <p:cNvSpPr/>
          <p:nvPr/>
        </p:nvSpPr>
        <p:spPr>
          <a:xfrm>
            <a:off x="2717519" y="3543722"/>
            <a:ext cx="1349780" cy="464721"/>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tr-TR" sz="1200" b="1" dirty="0"/>
              <a:t>Diğer İşlemler</a:t>
            </a:r>
          </a:p>
        </p:txBody>
      </p:sp>
      <p:sp>
        <p:nvSpPr>
          <p:cNvPr id="9" name="Yuvarlatılmış Dikdörtgen 8"/>
          <p:cNvSpPr/>
          <p:nvPr/>
        </p:nvSpPr>
        <p:spPr>
          <a:xfrm>
            <a:off x="2731305" y="4215212"/>
            <a:ext cx="1203269" cy="307566"/>
          </a:xfrm>
          <a:prstGeom prst="round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r>
              <a:rPr lang="tr-TR" sz="1100" b="1" dirty="0">
                <a:solidFill>
                  <a:schemeClr val="tx1"/>
                </a:solidFill>
              </a:rPr>
              <a:t>Dikkat Çekme</a:t>
            </a:r>
          </a:p>
        </p:txBody>
      </p:sp>
      <p:sp>
        <p:nvSpPr>
          <p:cNvPr id="10" name="Yuvarlatılmış Dikdörtgen 9"/>
          <p:cNvSpPr/>
          <p:nvPr/>
        </p:nvSpPr>
        <p:spPr>
          <a:xfrm>
            <a:off x="2731305" y="4661519"/>
            <a:ext cx="1203269" cy="359687"/>
          </a:xfrm>
          <a:prstGeom prst="round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r>
              <a:rPr lang="tr-TR" sz="1100" b="1" dirty="0">
                <a:solidFill>
                  <a:schemeClr val="tx1"/>
                </a:solidFill>
              </a:rPr>
              <a:t>Görev Yeri Değişikliği</a:t>
            </a:r>
          </a:p>
        </p:txBody>
      </p:sp>
      <p:sp>
        <p:nvSpPr>
          <p:cNvPr id="11" name="Yuvarlatılmış Dikdörtgen 10"/>
          <p:cNvSpPr/>
          <p:nvPr/>
        </p:nvSpPr>
        <p:spPr>
          <a:xfrm>
            <a:off x="2722952" y="5159947"/>
            <a:ext cx="1203269" cy="318505"/>
          </a:xfrm>
          <a:prstGeom prst="round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r>
              <a:rPr lang="tr-TR" sz="1100" b="1" dirty="0">
                <a:solidFill>
                  <a:schemeClr val="tx1"/>
                </a:solidFill>
              </a:rPr>
              <a:t>Kamu Zararı Tahsili</a:t>
            </a:r>
          </a:p>
        </p:txBody>
      </p:sp>
      <p:sp>
        <p:nvSpPr>
          <p:cNvPr id="12" name="Yuvarlatılmış Dikdörtgen 11"/>
          <p:cNvSpPr/>
          <p:nvPr/>
        </p:nvSpPr>
        <p:spPr>
          <a:xfrm>
            <a:off x="2731305" y="5596030"/>
            <a:ext cx="1203269" cy="325994"/>
          </a:xfrm>
          <a:prstGeom prst="round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r>
              <a:rPr lang="tr-TR" sz="1100" b="1" dirty="0">
                <a:solidFill>
                  <a:schemeClr val="tx1"/>
                </a:solidFill>
              </a:rPr>
              <a:t>ve diğerleri</a:t>
            </a:r>
          </a:p>
        </p:txBody>
      </p:sp>
      <p:sp>
        <p:nvSpPr>
          <p:cNvPr id="13" name="Yuvarlatılmış Dikdörtgen 12"/>
          <p:cNvSpPr/>
          <p:nvPr/>
        </p:nvSpPr>
        <p:spPr>
          <a:xfrm>
            <a:off x="7905146" y="3412754"/>
            <a:ext cx="1072950" cy="134944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tr-TR" sz="1200" dirty="0"/>
              <a:t>Diğer Adli Soruşturma ve Kovuşturmalar</a:t>
            </a:r>
          </a:p>
        </p:txBody>
      </p:sp>
      <p:sp>
        <p:nvSpPr>
          <p:cNvPr id="14" name="Yuvarlatılmış Dikdörtgen 13"/>
          <p:cNvSpPr/>
          <p:nvPr/>
        </p:nvSpPr>
        <p:spPr>
          <a:xfrm>
            <a:off x="6287601" y="3412753"/>
            <a:ext cx="1406005" cy="1349441"/>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tr-TR" sz="1200" dirty="0"/>
              <a:t>3628  Sayılı Mal Bildiriminde Bulunulması, Rüşvet Ve</a:t>
            </a:r>
          </a:p>
          <a:p>
            <a:pPr algn="ctr"/>
            <a:r>
              <a:rPr lang="tr-TR" sz="1200" dirty="0"/>
              <a:t>Yolsuzluklarla Mücadele Kanunu</a:t>
            </a:r>
          </a:p>
        </p:txBody>
      </p:sp>
      <p:sp>
        <p:nvSpPr>
          <p:cNvPr id="15" name="Yuvarlatılmış Dikdörtgen 14"/>
          <p:cNvSpPr/>
          <p:nvPr/>
        </p:nvSpPr>
        <p:spPr>
          <a:xfrm>
            <a:off x="4580974" y="3412754"/>
            <a:ext cx="1431186" cy="134944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tr-TR" sz="1200" dirty="0"/>
              <a:t>4483 Sayılı Memurlar Ve Diğer Kamu Görevlilerinin Yargılanması Hakkında Kanun</a:t>
            </a:r>
          </a:p>
        </p:txBody>
      </p:sp>
      <p:cxnSp>
        <p:nvCxnSpPr>
          <p:cNvPr id="16" name="Düz Bağlayıcı 15"/>
          <p:cNvCxnSpPr>
            <a:stCxn id="5" idx="2"/>
            <a:endCxn id="5" idx="2"/>
          </p:cNvCxnSpPr>
          <p:nvPr/>
        </p:nvCxnSpPr>
        <p:spPr>
          <a:xfrm>
            <a:off x="2693459" y="2899473"/>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Dirsek Bağlayıcısı 16"/>
          <p:cNvCxnSpPr>
            <a:stCxn id="5" idx="2"/>
            <a:endCxn id="7" idx="0"/>
          </p:cNvCxnSpPr>
          <p:nvPr/>
        </p:nvCxnSpPr>
        <p:spPr>
          <a:xfrm rot="5400000">
            <a:off x="1792227" y="2638335"/>
            <a:ext cx="640095" cy="1162370"/>
          </a:xfrm>
          <a:prstGeom prst="bentConnector3">
            <a:avLst/>
          </a:prstGeom>
          <a:ln w="9525"/>
        </p:spPr>
        <p:style>
          <a:lnRef idx="2">
            <a:schemeClr val="dk1"/>
          </a:lnRef>
          <a:fillRef idx="0">
            <a:schemeClr val="dk1"/>
          </a:fillRef>
          <a:effectRef idx="1">
            <a:schemeClr val="dk1"/>
          </a:effectRef>
          <a:fontRef idx="minor">
            <a:schemeClr val="tx1"/>
          </a:fontRef>
        </p:style>
      </p:cxnSp>
      <p:cxnSp>
        <p:nvCxnSpPr>
          <p:cNvPr id="18" name="Dirsek Bağlayıcısı 17"/>
          <p:cNvCxnSpPr>
            <a:stCxn id="5" idx="2"/>
            <a:endCxn id="8" idx="0"/>
          </p:cNvCxnSpPr>
          <p:nvPr/>
        </p:nvCxnSpPr>
        <p:spPr>
          <a:xfrm rot="16200000" flipH="1">
            <a:off x="2720810" y="2872122"/>
            <a:ext cx="644249" cy="698950"/>
          </a:xfrm>
          <a:prstGeom prst="bentConnector3">
            <a:avLst/>
          </a:prstGeom>
          <a:ln w="9525"/>
        </p:spPr>
        <p:style>
          <a:lnRef idx="2">
            <a:schemeClr val="dk1"/>
          </a:lnRef>
          <a:fillRef idx="0">
            <a:schemeClr val="dk1"/>
          </a:fillRef>
          <a:effectRef idx="1">
            <a:schemeClr val="dk1"/>
          </a:effectRef>
          <a:fontRef idx="minor">
            <a:schemeClr val="tx1"/>
          </a:fontRef>
        </p:style>
      </p:cxnSp>
      <p:cxnSp>
        <p:nvCxnSpPr>
          <p:cNvPr id="19" name="Dirsek Bağlayıcısı 18"/>
          <p:cNvCxnSpPr>
            <a:stCxn id="6" idx="2"/>
            <a:endCxn id="15" idx="0"/>
          </p:cNvCxnSpPr>
          <p:nvPr/>
        </p:nvCxnSpPr>
        <p:spPr>
          <a:xfrm rot="5400000">
            <a:off x="5882803" y="2304951"/>
            <a:ext cx="521567" cy="1694038"/>
          </a:xfrm>
          <a:prstGeom prst="bentConnector3">
            <a:avLst/>
          </a:prstGeom>
          <a:ln w="9525"/>
        </p:spPr>
        <p:style>
          <a:lnRef idx="2">
            <a:schemeClr val="dk1"/>
          </a:lnRef>
          <a:fillRef idx="0">
            <a:schemeClr val="dk1"/>
          </a:fillRef>
          <a:effectRef idx="1">
            <a:schemeClr val="dk1"/>
          </a:effectRef>
          <a:fontRef idx="minor">
            <a:schemeClr val="tx1"/>
          </a:fontRef>
        </p:style>
      </p:cxnSp>
      <p:cxnSp>
        <p:nvCxnSpPr>
          <p:cNvPr id="20" name="Dirsek Bağlayıcısı 19"/>
          <p:cNvCxnSpPr>
            <a:stCxn id="6" idx="2"/>
            <a:endCxn id="14" idx="0"/>
          </p:cNvCxnSpPr>
          <p:nvPr/>
        </p:nvCxnSpPr>
        <p:spPr>
          <a:xfrm rot="5400000">
            <a:off x="6729822" y="3151970"/>
            <a:ext cx="521566" cy="1"/>
          </a:xfrm>
          <a:prstGeom prst="bentConnector3">
            <a:avLst/>
          </a:prstGeom>
          <a:ln w="9525"/>
        </p:spPr>
        <p:style>
          <a:lnRef idx="2">
            <a:schemeClr val="dk1"/>
          </a:lnRef>
          <a:fillRef idx="0">
            <a:schemeClr val="dk1"/>
          </a:fillRef>
          <a:effectRef idx="1">
            <a:schemeClr val="dk1"/>
          </a:effectRef>
          <a:fontRef idx="minor">
            <a:schemeClr val="tx1"/>
          </a:fontRef>
        </p:style>
      </p:cxnSp>
      <p:cxnSp>
        <p:nvCxnSpPr>
          <p:cNvPr id="21" name="Dirsek Bağlayıcısı 20"/>
          <p:cNvCxnSpPr>
            <a:stCxn id="6" idx="2"/>
            <a:endCxn id="13" idx="0"/>
          </p:cNvCxnSpPr>
          <p:nvPr/>
        </p:nvCxnSpPr>
        <p:spPr>
          <a:xfrm rot="16200000" flipH="1">
            <a:off x="7455330" y="2426462"/>
            <a:ext cx="521567" cy="1451016"/>
          </a:xfrm>
          <a:prstGeom prst="bentConnector3">
            <a:avLst/>
          </a:prstGeom>
          <a:ln w="9525"/>
        </p:spPr>
        <p:style>
          <a:lnRef idx="2">
            <a:schemeClr val="dk1"/>
          </a:lnRef>
          <a:fillRef idx="0">
            <a:schemeClr val="dk1"/>
          </a:fillRef>
          <a:effectRef idx="1">
            <a:schemeClr val="dk1"/>
          </a:effectRef>
          <a:fontRef idx="minor">
            <a:schemeClr val="tx1"/>
          </a:fontRef>
        </p:style>
      </p:cxnSp>
      <p:cxnSp>
        <p:nvCxnSpPr>
          <p:cNvPr id="22" name="Dirsek Bağlayıcısı 21"/>
          <p:cNvCxnSpPr>
            <a:stCxn id="4" idx="2"/>
            <a:endCxn id="5" idx="0"/>
          </p:cNvCxnSpPr>
          <p:nvPr/>
        </p:nvCxnSpPr>
        <p:spPr>
          <a:xfrm rot="5400000">
            <a:off x="3536390" y="814680"/>
            <a:ext cx="477092" cy="2162953"/>
          </a:xfrm>
          <a:prstGeom prst="bentConnector3">
            <a:avLst/>
          </a:prstGeom>
          <a:ln w="9525"/>
        </p:spPr>
        <p:style>
          <a:lnRef idx="2">
            <a:schemeClr val="dk1"/>
          </a:lnRef>
          <a:fillRef idx="0">
            <a:schemeClr val="dk1"/>
          </a:fillRef>
          <a:effectRef idx="1">
            <a:schemeClr val="dk1"/>
          </a:effectRef>
          <a:fontRef idx="minor">
            <a:schemeClr val="tx1"/>
          </a:fontRef>
        </p:style>
      </p:cxnSp>
      <p:cxnSp>
        <p:nvCxnSpPr>
          <p:cNvPr id="23" name="Dirsek Bağlayıcısı 22"/>
          <p:cNvCxnSpPr>
            <a:stCxn id="4" idx="2"/>
            <a:endCxn id="6" idx="0"/>
          </p:cNvCxnSpPr>
          <p:nvPr/>
        </p:nvCxnSpPr>
        <p:spPr>
          <a:xfrm rot="16200000" flipH="1">
            <a:off x="5689105" y="824916"/>
            <a:ext cx="468807" cy="2134193"/>
          </a:xfrm>
          <a:prstGeom prst="bentConnector3">
            <a:avLst/>
          </a:prstGeom>
          <a:ln w="9525"/>
        </p:spPr>
        <p:style>
          <a:lnRef idx="2">
            <a:schemeClr val="dk1"/>
          </a:lnRef>
          <a:fillRef idx="0">
            <a:schemeClr val="dk1"/>
          </a:fillRef>
          <a:effectRef idx="1">
            <a:schemeClr val="dk1"/>
          </a:effectRef>
          <a:fontRef idx="minor">
            <a:schemeClr val="tx1"/>
          </a:fontRef>
        </p:style>
      </p:cxnSp>
      <p:cxnSp>
        <p:nvCxnSpPr>
          <p:cNvPr id="24" name="Dirsek Bağlayıcısı 23"/>
          <p:cNvCxnSpPr>
            <a:stCxn id="8" idx="1"/>
            <a:endCxn id="9" idx="1"/>
          </p:cNvCxnSpPr>
          <p:nvPr/>
        </p:nvCxnSpPr>
        <p:spPr>
          <a:xfrm rot="10800000" flipH="1" flipV="1">
            <a:off x="2717519" y="3776083"/>
            <a:ext cx="13786" cy="592912"/>
          </a:xfrm>
          <a:prstGeom prst="bentConnector3">
            <a:avLst>
              <a:gd name="adj1" fmla="val -1658204"/>
            </a:avLst>
          </a:prstGeom>
          <a:ln w="9525"/>
        </p:spPr>
        <p:style>
          <a:lnRef idx="2">
            <a:schemeClr val="dk1"/>
          </a:lnRef>
          <a:fillRef idx="0">
            <a:schemeClr val="dk1"/>
          </a:fillRef>
          <a:effectRef idx="1">
            <a:schemeClr val="dk1"/>
          </a:effectRef>
          <a:fontRef idx="minor">
            <a:schemeClr val="tx1"/>
          </a:fontRef>
        </p:style>
      </p:cxnSp>
      <p:cxnSp>
        <p:nvCxnSpPr>
          <p:cNvPr id="25" name="Dirsek Bağlayıcısı 24"/>
          <p:cNvCxnSpPr>
            <a:stCxn id="8" idx="1"/>
            <a:endCxn id="10" idx="1"/>
          </p:cNvCxnSpPr>
          <p:nvPr/>
        </p:nvCxnSpPr>
        <p:spPr>
          <a:xfrm rot="10800000" flipH="1" flipV="1">
            <a:off x="2717519" y="3776083"/>
            <a:ext cx="13786" cy="1065280"/>
          </a:xfrm>
          <a:prstGeom prst="bentConnector3">
            <a:avLst>
              <a:gd name="adj1" fmla="val -1658204"/>
            </a:avLst>
          </a:prstGeom>
          <a:ln w="9525"/>
        </p:spPr>
        <p:style>
          <a:lnRef idx="2">
            <a:schemeClr val="dk1"/>
          </a:lnRef>
          <a:fillRef idx="0">
            <a:schemeClr val="dk1"/>
          </a:fillRef>
          <a:effectRef idx="1">
            <a:schemeClr val="dk1"/>
          </a:effectRef>
          <a:fontRef idx="minor">
            <a:schemeClr val="tx1"/>
          </a:fontRef>
        </p:style>
      </p:cxnSp>
      <p:cxnSp>
        <p:nvCxnSpPr>
          <p:cNvPr id="26" name="Dirsek Bağlayıcısı 25"/>
          <p:cNvCxnSpPr>
            <a:stCxn id="8" idx="1"/>
            <a:endCxn id="11" idx="1"/>
          </p:cNvCxnSpPr>
          <p:nvPr/>
        </p:nvCxnSpPr>
        <p:spPr>
          <a:xfrm rot="10800000" flipH="1" flipV="1">
            <a:off x="2717518" y="3776082"/>
            <a:ext cx="5433" cy="1543117"/>
          </a:xfrm>
          <a:prstGeom prst="bentConnector3">
            <a:avLst>
              <a:gd name="adj1" fmla="val -4207620"/>
            </a:avLst>
          </a:prstGeom>
          <a:ln w="9525"/>
        </p:spPr>
        <p:style>
          <a:lnRef idx="2">
            <a:schemeClr val="dk1"/>
          </a:lnRef>
          <a:fillRef idx="0">
            <a:schemeClr val="dk1"/>
          </a:fillRef>
          <a:effectRef idx="1">
            <a:schemeClr val="dk1"/>
          </a:effectRef>
          <a:fontRef idx="minor">
            <a:schemeClr val="tx1"/>
          </a:fontRef>
        </p:style>
      </p:cxnSp>
      <p:cxnSp>
        <p:nvCxnSpPr>
          <p:cNvPr id="27" name="Dirsek Bağlayıcısı 26"/>
          <p:cNvCxnSpPr>
            <a:stCxn id="8" idx="1"/>
            <a:endCxn id="12" idx="1"/>
          </p:cNvCxnSpPr>
          <p:nvPr/>
        </p:nvCxnSpPr>
        <p:spPr>
          <a:xfrm rot="10800000" flipH="1" flipV="1">
            <a:off x="2717519" y="3776083"/>
            <a:ext cx="13786" cy="1982944"/>
          </a:xfrm>
          <a:prstGeom prst="bentConnector3">
            <a:avLst>
              <a:gd name="adj1" fmla="val -1658204"/>
            </a:avLst>
          </a:prstGeom>
          <a:ln w="9525"/>
        </p:spPr>
        <p:style>
          <a:lnRef idx="2">
            <a:schemeClr val="dk1"/>
          </a:lnRef>
          <a:fillRef idx="0">
            <a:schemeClr val="dk1"/>
          </a:fillRef>
          <a:effectRef idx="1">
            <a:schemeClr val="dk1"/>
          </a:effectRef>
          <a:fontRef idx="minor">
            <a:schemeClr val="tx1"/>
          </a:fontRef>
        </p:style>
      </p:cxnSp>
      <p:pic>
        <p:nvPicPr>
          <p:cNvPr id="28" name="Resim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2633" y="0"/>
            <a:ext cx="1141367" cy="1177104"/>
          </a:xfrm>
          <a:prstGeom prst="rect">
            <a:avLst/>
          </a:prstGeom>
        </p:spPr>
      </p:pic>
      <p:sp>
        <p:nvSpPr>
          <p:cNvPr id="114" name="Slayt Numarası Yer Tutucusu 113"/>
          <p:cNvSpPr>
            <a:spLocks noGrp="1"/>
          </p:cNvSpPr>
          <p:nvPr>
            <p:ph type="sldNum" sz="quarter" idx="12"/>
          </p:nvPr>
        </p:nvSpPr>
        <p:spPr/>
        <p:txBody>
          <a:bodyPr/>
          <a:lstStyle/>
          <a:p>
            <a:pPr>
              <a:defRPr/>
            </a:pPr>
            <a:fld id="{7DD282B4-FBA4-4A1E-BD40-41BDB66442AA}" type="slidenum">
              <a:rPr lang="tr-TR" smtClean="0"/>
              <a:pPr>
                <a:defRPr/>
              </a:pPr>
              <a:t>3</a:t>
            </a:fld>
            <a:endParaRPr lang="tr-TR"/>
          </a:p>
        </p:txBody>
      </p:sp>
    </p:spTree>
    <p:extLst>
      <p:ext uri="{BB962C8B-B14F-4D97-AF65-F5344CB8AC3E}">
        <p14:creationId xmlns:p14="http://schemas.microsoft.com/office/powerpoint/2010/main" val="3255781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27583" y="932932"/>
            <a:ext cx="7488833" cy="4604337"/>
          </a:xfrm>
          <a:prstGeom prst="rect">
            <a:avLst/>
          </a:prstGeom>
        </p:spPr>
        <p:txBody>
          <a:bodyPr wrap="square">
            <a:spAutoFit/>
          </a:bodyPr>
          <a:lstStyle/>
          <a:p>
            <a:pPr marL="0" indent="0" algn="ctr" eaLnBrk="1" hangingPunct="1">
              <a:lnSpc>
                <a:spcPct val="90000"/>
              </a:lnSpc>
              <a:buFont typeface="Wingdings" pitchFamily="2" charset="2"/>
              <a:buNone/>
              <a:defRPr/>
            </a:pPr>
            <a:endParaRPr lang="tr-TR" sz="2800" b="1" dirty="0">
              <a:solidFill>
                <a:srgbClr val="C00000"/>
              </a:solidFill>
              <a:latin typeface="Minion Pro" panose="02040503050201020203" pitchFamily="18" charset="0"/>
            </a:endParaRPr>
          </a:p>
          <a:p>
            <a:pPr marL="0" indent="0" algn="just" eaLnBrk="1" hangingPunct="1">
              <a:lnSpc>
                <a:spcPct val="90000"/>
              </a:lnSpc>
              <a:buFont typeface="Wingdings" pitchFamily="2" charset="2"/>
              <a:buNone/>
              <a:defRPr/>
            </a:pPr>
            <a:r>
              <a:rPr lang="tr-TR" b="1" u="sng" dirty="0">
                <a:solidFill>
                  <a:srgbClr val="C00000"/>
                </a:solidFill>
                <a:latin typeface="Minion Pro" panose="02040503050201020203" pitchFamily="18" charset="0"/>
              </a:rPr>
              <a:t>Disiplin amiri ve disiplin cezaları: </a:t>
            </a:r>
          </a:p>
          <a:p>
            <a:pPr marL="0" indent="0" algn="just" eaLnBrk="1" hangingPunct="1">
              <a:lnSpc>
                <a:spcPct val="90000"/>
              </a:lnSpc>
              <a:buFont typeface="Wingdings" pitchFamily="2" charset="2"/>
              <a:buNone/>
              <a:defRPr/>
            </a:pPr>
            <a:endParaRPr lang="tr-TR" b="1" u="sng" dirty="0">
              <a:solidFill>
                <a:srgbClr val="C00000"/>
              </a:solidFill>
              <a:latin typeface="Minion Pro" panose="02040503050201020203" pitchFamily="18" charset="0"/>
            </a:endParaRPr>
          </a:p>
          <a:p>
            <a:pPr marL="342900" indent="-342900" algn="just" eaLnBrk="1" hangingPunct="1">
              <a:lnSpc>
                <a:spcPct val="90000"/>
              </a:lnSpc>
              <a:buFont typeface="Arial" panose="020B0604020202020204" pitchFamily="34" charset="0"/>
              <a:buChar char="•"/>
              <a:defRPr/>
            </a:pPr>
            <a:r>
              <a:rPr lang="tr-TR" b="1" dirty="0">
                <a:solidFill>
                  <a:srgbClr val="CC0000"/>
                </a:solidFill>
                <a:latin typeface="Minion Pro" panose="02040503050201020203" pitchFamily="18" charset="0"/>
              </a:rPr>
              <a:t>Madde 124 – </a:t>
            </a:r>
            <a:r>
              <a:rPr lang="tr-TR" dirty="0">
                <a:latin typeface="Minion Pro" panose="02040503050201020203" pitchFamily="18" charset="0"/>
              </a:rPr>
              <a:t>Disiplin amirleri; kurumların kuruluş ve görev özellikleri dikkate alınarak Devlet Personel Başkanlığı'nın görüşüne dayanılarak özel yönetmeliklerinde  tayin ve tespit edilecek amirlerdir.</a:t>
            </a:r>
          </a:p>
          <a:p>
            <a:pPr marL="800100" lvl="1" indent="-342900" algn="just">
              <a:buFont typeface="Arial" panose="020B0604020202020204" pitchFamily="34" charset="0"/>
              <a:buChar char="•"/>
              <a:defRPr/>
            </a:pPr>
            <a:endParaRPr lang="tr-TR" dirty="0">
              <a:latin typeface="Minion Pro" panose="02040503050201020203" pitchFamily="18" charset="0"/>
            </a:endParaRPr>
          </a:p>
          <a:p>
            <a:pPr lvl="2" algn="just">
              <a:defRPr/>
            </a:pPr>
            <a:r>
              <a:rPr lang="tr-TR" dirty="0">
                <a:latin typeface="Minion Pro" panose="02040503050201020203" pitchFamily="18" charset="0"/>
              </a:rPr>
              <a:t>Kamu hizmetlerinin gereği gibi yürütülmesini sağlamak amacı ile  kanunların,  tüzüklerin  ve yönetmeliklerin  Devlet memuru  olarak  emrettiği ödevleri yurt içinde veya dışında yerine getirmeyenlere, uyulmasını zorunlu kıldığı hususları yapmayanlara, yasakladığı işleri yapanlara durumun niteliğine ve ağırlık derecesine göre 125 inci maddede sıralanan disiplin cezalarından birisi verilir.           </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2633" y="0"/>
            <a:ext cx="1141367" cy="1177104"/>
          </a:xfrm>
          <a:prstGeom prst="rect">
            <a:avLst/>
          </a:prstGeom>
        </p:spPr>
      </p:pic>
      <p:sp>
        <p:nvSpPr>
          <p:cNvPr id="3" name="Slayt Numarası Yer Tutucusu 2"/>
          <p:cNvSpPr>
            <a:spLocks noGrp="1"/>
          </p:cNvSpPr>
          <p:nvPr>
            <p:ph type="sldNum" sz="quarter" idx="12"/>
          </p:nvPr>
        </p:nvSpPr>
        <p:spPr/>
        <p:txBody>
          <a:bodyPr/>
          <a:lstStyle/>
          <a:p>
            <a:pPr>
              <a:defRPr/>
            </a:pPr>
            <a:fld id="{7DD282B4-FBA4-4A1E-BD40-41BDB66442AA}" type="slidenum">
              <a:rPr lang="tr-TR" smtClean="0"/>
              <a:pPr>
                <a:defRPr/>
              </a:pPr>
              <a:t>4</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91580" y="1076538"/>
            <a:ext cx="7560840" cy="5016758"/>
          </a:xfrm>
          <a:prstGeom prst="rect">
            <a:avLst/>
          </a:prstGeom>
        </p:spPr>
        <p:txBody>
          <a:bodyPr wrap="square">
            <a:spAutoFit/>
          </a:bodyPr>
          <a:lstStyle/>
          <a:p>
            <a:pPr marL="0" indent="0" eaLnBrk="1" hangingPunct="1">
              <a:lnSpc>
                <a:spcPct val="80000"/>
              </a:lnSpc>
              <a:buFont typeface="Wingdings" pitchFamily="2" charset="2"/>
              <a:buNone/>
              <a:defRPr/>
            </a:pPr>
            <a:r>
              <a:rPr lang="tr-TR" b="1" u="sng" dirty="0">
                <a:solidFill>
                  <a:srgbClr val="C00000"/>
                </a:solidFill>
                <a:latin typeface="Minion Pro" panose="02040503050201020203" pitchFamily="18" charset="0"/>
              </a:rPr>
              <a:t>Disiplin cezalarının çeşitleri ile ceza uygulanacak fiil ve haller:</a:t>
            </a:r>
          </a:p>
          <a:p>
            <a:pPr marL="0" indent="0" eaLnBrk="1" hangingPunct="1">
              <a:lnSpc>
                <a:spcPct val="80000"/>
              </a:lnSpc>
              <a:buFont typeface="Wingdings" pitchFamily="2" charset="2"/>
              <a:buNone/>
              <a:defRPr/>
            </a:pPr>
            <a:endParaRPr lang="tr-TR" b="1" u="sng" dirty="0">
              <a:solidFill>
                <a:srgbClr val="C00000"/>
              </a:solidFill>
              <a:latin typeface="Minion Pro" panose="02040503050201020203" pitchFamily="18" charset="0"/>
            </a:endParaRPr>
          </a:p>
          <a:p>
            <a:pPr marL="342900" indent="-342900" eaLnBrk="1" hangingPunct="1">
              <a:lnSpc>
                <a:spcPct val="80000"/>
              </a:lnSpc>
              <a:buFont typeface="Arial" panose="020B0604020202020204" pitchFamily="34" charset="0"/>
              <a:buChar char="•"/>
              <a:defRPr/>
            </a:pPr>
            <a:r>
              <a:rPr lang="tr-TR" b="1" dirty="0">
                <a:solidFill>
                  <a:srgbClr val="CC0000"/>
                </a:solidFill>
                <a:latin typeface="Minion Pro" panose="02040503050201020203" pitchFamily="18" charset="0"/>
              </a:rPr>
              <a:t>Madde 125 –</a:t>
            </a:r>
            <a:r>
              <a:rPr lang="tr-TR" dirty="0">
                <a:latin typeface="Minion Pro" panose="02040503050201020203" pitchFamily="18" charset="0"/>
              </a:rPr>
              <a:t> Devlet memurlarına verilecek disiplin cezaları ile her bir disiplin cezasını gerektiren fiil ve haller şunlardır:</a:t>
            </a:r>
          </a:p>
          <a:p>
            <a:pPr lvl="1">
              <a:lnSpc>
                <a:spcPct val="80000"/>
              </a:lnSpc>
              <a:defRPr/>
            </a:pPr>
            <a:endParaRPr lang="tr-TR" dirty="0">
              <a:latin typeface="Minion Pro" panose="02040503050201020203" pitchFamily="18" charset="0"/>
            </a:endParaRPr>
          </a:p>
          <a:p>
            <a:pPr lvl="1">
              <a:lnSpc>
                <a:spcPct val="80000"/>
              </a:lnSpc>
              <a:buFont typeface="Wingdings" pitchFamily="2" charset="2"/>
              <a:buNone/>
              <a:defRPr/>
            </a:pPr>
            <a:r>
              <a:rPr lang="tr-TR" b="1" dirty="0">
                <a:latin typeface="Minion Pro" panose="02040503050201020203" pitchFamily="18" charset="0"/>
              </a:rPr>
              <a:t>A - Uyarma : </a:t>
            </a:r>
            <a:r>
              <a:rPr lang="tr-TR" i="1" dirty="0">
                <a:latin typeface="Minion Pro" panose="02040503050201020203" pitchFamily="18" charset="0"/>
              </a:rPr>
              <a:t>Memura, görevinde ve davranışlarında daha dikkatli olması gerektiğinin yazı ile bildirilmesidir.</a:t>
            </a:r>
          </a:p>
          <a:p>
            <a:pPr lvl="1">
              <a:lnSpc>
                <a:spcPct val="80000"/>
              </a:lnSpc>
              <a:buFont typeface="Wingdings" pitchFamily="2" charset="2"/>
              <a:buNone/>
              <a:defRPr/>
            </a:pPr>
            <a:endParaRPr lang="tr-TR" i="1" dirty="0">
              <a:latin typeface="Minion Pro" panose="02040503050201020203" pitchFamily="18" charset="0"/>
            </a:endParaRPr>
          </a:p>
          <a:p>
            <a:pPr lvl="2">
              <a:lnSpc>
                <a:spcPct val="80000"/>
              </a:lnSpc>
              <a:buFont typeface="Wingdings" pitchFamily="2" charset="2"/>
              <a:buNone/>
              <a:defRPr/>
            </a:pPr>
            <a:r>
              <a:rPr lang="tr-TR" b="1" u="sng" dirty="0">
                <a:latin typeface="Minion Pro" panose="02040503050201020203" pitchFamily="18" charset="0"/>
              </a:rPr>
              <a:t>Uyarma cezasını gerektiren fiil ve haller şunlardır:</a:t>
            </a:r>
          </a:p>
          <a:p>
            <a:pPr marL="914400" lvl="1" indent="-457200" algn="just">
              <a:lnSpc>
                <a:spcPct val="80000"/>
              </a:lnSpc>
              <a:buFont typeface="+mj-lt"/>
              <a:buAutoNum type="alphaLcPeriod"/>
              <a:defRPr/>
            </a:pPr>
            <a:r>
              <a:rPr lang="tr-TR" dirty="0">
                <a:latin typeface="Minion Pro" panose="02040503050201020203" pitchFamily="18" charset="0"/>
              </a:rPr>
              <a:t>Verilen emir ve görevlerin tam ve zamanında yapılmasında, görev mahallinde kurumlarca belirlenen usul ve esasların yerine getirilmesinde, görevle ilgili resmi belge, araç ve gereçlerin korunması, kullanılması ve bakımında kayıtsızlık göstermek veya düzensiz davranmak,</a:t>
            </a:r>
          </a:p>
          <a:p>
            <a:pPr marL="914400" lvl="1" indent="-457200" algn="just">
              <a:lnSpc>
                <a:spcPct val="80000"/>
              </a:lnSpc>
              <a:buFont typeface="+mj-lt"/>
              <a:buAutoNum type="alphaLcPeriod"/>
              <a:defRPr/>
            </a:pPr>
            <a:endParaRPr lang="tr-TR" dirty="0">
              <a:latin typeface="Minion Pro" panose="02040503050201020203" pitchFamily="18" charset="0"/>
            </a:endParaRPr>
          </a:p>
          <a:p>
            <a:pPr marL="914400" lvl="1" indent="-457200" algn="just">
              <a:lnSpc>
                <a:spcPct val="80000"/>
              </a:lnSpc>
              <a:buFont typeface="+mj-lt"/>
              <a:buAutoNum type="alphaLcPeriod"/>
              <a:defRPr/>
            </a:pPr>
            <a:r>
              <a:rPr lang="tr-TR" dirty="0">
                <a:latin typeface="Minion Pro" panose="02040503050201020203" pitchFamily="18" charset="0"/>
              </a:rPr>
              <a:t>Özürsüz veya izinsiz olarak göreve geç gelmek, erken ayrılmak, görev mahallini terk etmek,</a:t>
            </a:r>
          </a:p>
          <a:p>
            <a:pPr marL="914400" lvl="1" indent="-457200" algn="just">
              <a:lnSpc>
                <a:spcPct val="80000"/>
              </a:lnSpc>
              <a:buFont typeface="+mj-lt"/>
              <a:buAutoNum type="alphaLcPeriod"/>
              <a:defRPr/>
            </a:pPr>
            <a:endParaRPr lang="tr-TR" dirty="0">
              <a:latin typeface="Minion Pro" panose="02040503050201020203" pitchFamily="18" charset="0"/>
            </a:endParaRPr>
          </a:p>
          <a:p>
            <a:pPr marL="914400" lvl="1" indent="-457200" algn="just">
              <a:lnSpc>
                <a:spcPct val="80000"/>
              </a:lnSpc>
              <a:buFont typeface="+mj-lt"/>
              <a:buAutoNum type="alphaLcPeriod"/>
              <a:defRPr/>
            </a:pPr>
            <a:r>
              <a:rPr lang="tr-TR" dirty="0">
                <a:latin typeface="Minion Pro" panose="02040503050201020203" pitchFamily="18" charset="0"/>
              </a:rPr>
              <a:t>Kurumca belirlenen tasarruf tedbirlerine riayet etmemek, </a:t>
            </a:r>
          </a:p>
          <a:p>
            <a:pPr lvl="1">
              <a:lnSpc>
                <a:spcPct val="80000"/>
              </a:lnSpc>
              <a:buFont typeface="Wingdings" pitchFamily="2" charset="2"/>
              <a:buNone/>
              <a:defRPr/>
            </a:pPr>
            <a:r>
              <a:rPr lang="tr-TR" dirty="0">
                <a:latin typeface="Minion Pro" panose="02040503050201020203" pitchFamily="18" charset="0"/>
              </a:rPr>
              <a:t>         </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2633" y="0"/>
            <a:ext cx="1141367" cy="1177104"/>
          </a:xfrm>
          <a:prstGeom prst="rect">
            <a:avLst/>
          </a:prstGeom>
        </p:spPr>
      </p:pic>
      <p:sp>
        <p:nvSpPr>
          <p:cNvPr id="3" name="Slayt Numarası Yer Tutucusu 2"/>
          <p:cNvSpPr>
            <a:spLocks noGrp="1"/>
          </p:cNvSpPr>
          <p:nvPr>
            <p:ph type="sldNum" sz="quarter" idx="12"/>
          </p:nvPr>
        </p:nvSpPr>
        <p:spPr/>
        <p:txBody>
          <a:bodyPr/>
          <a:lstStyle/>
          <a:p>
            <a:pPr>
              <a:defRPr/>
            </a:pPr>
            <a:fld id="{7DD282B4-FBA4-4A1E-BD40-41BDB66442AA}" type="slidenum">
              <a:rPr lang="tr-TR" smtClean="0"/>
              <a:pPr>
                <a:defRPr/>
              </a:pPr>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52684" y="1340768"/>
            <a:ext cx="7488832" cy="3970318"/>
          </a:xfrm>
          <a:prstGeom prst="rect">
            <a:avLst/>
          </a:prstGeom>
        </p:spPr>
        <p:txBody>
          <a:bodyPr wrap="square">
            <a:spAutoFit/>
          </a:bodyPr>
          <a:lstStyle/>
          <a:p>
            <a:pPr lvl="1">
              <a:lnSpc>
                <a:spcPct val="90000"/>
              </a:lnSpc>
              <a:defRPr/>
            </a:pPr>
            <a:r>
              <a:rPr lang="tr-TR" dirty="0">
                <a:latin typeface="Minion Pro" panose="02040503050201020203" pitchFamily="18" charset="0"/>
              </a:rPr>
              <a:t> </a:t>
            </a:r>
            <a:r>
              <a:rPr lang="tr-TR" b="1" u="sng" dirty="0">
                <a:latin typeface="Minion Pro" panose="02040503050201020203" pitchFamily="18" charset="0"/>
              </a:rPr>
              <a:t>Uyarma cezasını gerektiren fiil ve haller şunlardır:</a:t>
            </a:r>
            <a:endParaRPr lang="tr-TR" dirty="0">
              <a:latin typeface="Minion Pro" panose="02040503050201020203" pitchFamily="18" charset="0"/>
            </a:endParaRPr>
          </a:p>
          <a:p>
            <a:pPr marL="457200" indent="-457200" eaLnBrk="1" hangingPunct="1">
              <a:lnSpc>
                <a:spcPct val="90000"/>
              </a:lnSpc>
              <a:buFont typeface="+mj-lt"/>
              <a:buAutoNum type="alphaLcPeriod" startAt="4"/>
              <a:defRPr/>
            </a:pPr>
            <a:r>
              <a:rPr lang="tr-TR" dirty="0">
                <a:latin typeface="Minion Pro" panose="02040503050201020203" pitchFamily="18" charset="0"/>
              </a:rPr>
              <a:t>Usulsüz müracaat veya şikayette bulunmak,</a:t>
            </a:r>
          </a:p>
          <a:p>
            <a:pPr marL="457200" indent="-457200" eaLnBrk="1" hangingPunct="1">
              <a:lnSpc>
                <a:spcPct val="90000"/>
              </a:lnSpc>
              <a:buFont typeface="+mj-lt"/>
              <a:buAutoNum type="alphaLcPeriod" startAt="4"/>
              <a:defRPr/>
            </a:pPr>
            <a:endParaRPr lang="tr-TR" dirty="0">
              <a:latin typeface="Minion Pro" panose="02040503050201020203" pitchFamily="18" charset="0"/>
            </a:endParaRPr>
          </a:p>
          <a:p>
            <a:pPr marL="457200" indent="-457200" eaLnBrk="1" hangingPunct="1">
              <a:lnSpc>
                <a:spcPct val="90000"/>
              </a:lnSpc>
              <a:buFont typeface="+mj-lt"/>
              <a:buAutoNum type="alphaLcPeriod" startAt="4"/>
              <a:defRPr/>
            </a:pPr>
            <a:r>
              <a:rPr lang="tr-TR" dirty="0">
                <a:latin typeface="Minion Pro" panose="02040503050201020203" pitchFamily="18" charset="0"/>
              </a:rPr>
              <a:t>Devlet memuru vakarına yakışmayan tutum ve davranışta bulunmak,</a:t>
            </a:r>
          </a:p>
          <a:p>
            <a:pPr marL="457200" indent="-457200" eaLnBrk="1" hangingPunct="1">
              <a:lnSpc>
                <a:spcPct val="90000"/>
              </a:lnSpc>
              <a:buFont typeface="+mj-lt"/>
              <a:buAutoNum type="alphaLcPeriod" startAt="4"/>
              <a:defRPr/>
            </a:pPr>
            <a:endParaRPr lang="tr-TR" dirty="0">
              <a:latin typeface="Minion Pro" panose="02040503050201020203" pitchFamily="18" charset="0"/>
            </a:endParaRPr>
          </a:p>
          <a:p>
            <a:pPr eaLnBrk="1" hangingPunct="1">
              <a:lnSpc>
                <a:spcPct val="90000"/>
              </a:lnSpc>
              <a:defRPr/>
            </a:pPr>
            <a:endParaRPr lang="tr-TR" dirty="0">
              <a:latin typeface="Minion Pro" panose="02040503050201020203" pitchFamily="18" charset="0"/>
            </a:endParaRPr>
          </a:p>
          <a:p>
            <a:pPr marL="457200" indent="-457200" eaLnBrk="1" hangingPunct="1">
              <a:lnSpc>
                <a:spcPct val="90000"/>
              </a:lnSpc>
              <a:buFont typeface="+mj-lt"/>
              <a:buAutoNum type="alphaLcPeriod" startAt="4"/>
              <a:defRPr/>
            </a:pPr>
            <a:r>
              <a:rPr lang="tr-TR" dirty="0">
                <a:latin typeface="Minion Pro" panose="02040503050201020203" pitchFamily="18" charset="0"/>
              </a:rPr>
              <a:t>Görevine veya iş sahiplerine karşı kayıtsızlık göstermek veya ilgisiz kalmak,</a:t>
            </a:r>
          </a:p>
          <a:p>
            <a:pPr marL="457200" indent="-457200" eaLnBrk="1" hangingPunct="1">
              <a:lnSpc>
                <a:spcPct val="90000"/>
              </a:lnSpc>
              <a:buFont typeface="+mj-lt"/>
              <a:buAutoNum type="alphaLcPeriod" startAt="4"/>
              <a:defRPr/>
            </a:pPr>
            <a:endParaRPr lang="tr-TR" dirty="0">
              <a:latin typeface="Minion Pro" panose="02040503050201020203" pitchFamily="18" charset="0"/>
            </a:endParaRPr>
          </a:p>
          <a:p>
            <a:pPr marL="457200" indent="-457200" eaLnBrk="1" hangingPunct="1">
              <a:lnSpc>
                <a:spcPct val="90000"/>
              </a:lnSpc>
              <a:buFont typeface="+mj-lt"/>
              <a:buAutoNum type="alphaLcPeriod" startAt="4"/>
              <a:defRPr/>
            </a:pPr>
            <a:r>
              <a:rPr lang="tr-TR" dirty="0">
                <a:latin typeface="Minion Pro" panose="02040503050201020203" pitchFamily="18" charset="0"/>
              </a:rPr>
              <a:t>Belirlenen kılık ve kıyafet hükümlerine aykırı davranmak,</a:t>
            </a:r>
          </a:p>
          <a:p>
            <a:pPr marL="457200" indent="-457200" eaLnBrk="1" hangingPunct="1">
              <a:lnSpc>
                <a:spcPct val="90000"/>
              </a:lnSpc>
              <a:buFont typeface="+mj-lt"/>
              <a:buAutoNum type="alphaLcPeriod" startAt="4"/>
              <a:defRPr/>
            </a:pPr>
            <a:endParaRPr lang="tr-TR" dirty="0">
              <a:latin typeface="Minion Pro" panose="02040503050201020203" pitchFamily="18" charset="0"/>
            </a:endParaRPr>
          </a:p>
          <a:p>
            <a:pPr marL="457200" indent="-457200" eaLnBrk="1" hangingPunct="1">
              <a:lnSpc>
                <a:spcPct val="90000"/>
              </a:lnSpc>
              <a:buFont typeface="+mj-lt"/>
              <a:buAutoNum type="alphaLcPeriod" startAt="4"/>
              <a:defRPr/>
            </a:pPr>
            <a:r>
              <a:rPr lang="tr-TR" dirty="0">
                <a:latin typeface="Minion Pro" panose="02040503050201020203" pitchFamily="18" charset="0"/>
              </a:rPr>
              <a:t>Görevin işbirliği içinde yapılması ilkesine aykırı davranışlarda bulunmak.</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2633" y="0"/>
            <a:ext cx="1141367" cy="1177104"/>
          </a:xfrm>
          <a:prstGeom prst="rect">
            <a:avLst/>
          </a:prstGeom>
        </p:spPr>
      </p:pic>
      <p:sp>
        <p:nvSpPr>
          <p:cNvPr id="3" name="Slayt Numarası Yer Tutucusu 2"/>
          <p:cNvSpPr>
            <a:spLocks noGrp="1"/>
          </p:cNvSpPr>
          <p:nvPr>
            <p:ph type="sldNum" sz="quarter" idx="12"/>
          </p:nvPr>
        </p:nvSpPr>
        <p:spPr/>
        <p:txBody>
          <a:bodyPr/>
          <a:lstStyle/>
          <a:p>
            <a:pPr>
              <a:defRPr/>
            </a:pPr>
            <a:fld id="{7DD282B4-FBA4-4A1E-BD40-41BDB66442AA}" type="slidenum">
              <a:rPr lang="tr-TR" smtClean="0"/>
              <a:pPr>
                <a:defRPr/>
              </a:pPr>
              <a:t>6</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63588" y="980728"/>
            <a:ext cx="7416824" cy="5168338"/>
          </a:xfrm>
          <a:prstGeom prst="rect">
            <a:avLst/>
          </a:prstGeom>
        </p:spPr>
        <p:txBody>
          <a:bodyPr wrap="square">
            <a:spAutoFit/>
          </a:bodyPr>
          <a:lstStyle/>
          <a:p>
            <a:pPr marL="0" indent="0" algn="just" eaLnBrk="1" hangingPunct="1">
              <a:lnSpc>
                <a:spcPct val="90000"/>
              </a:lnSpc>
              <a:buFont typeface="Wingdings" pitchFamily="2" charset="2"/>
              <a:buNone/>
              <a:defRPr/>
            </a:pPr>
            <a:r>
              <a:rPr lang="tr-TR" b="1" dirty="0">
                <a:latin typeface="Minion Pro" panose="02040503050201020203" pitchFamily="18" charset="0"/>
              </a:rPr>
              <a:t>B -</a:t>
            </a:r>
            <a:r>
              <a:rPr lang="tr-TR" dirty="0">
                <a:latin typeface="Minion Pro" panose="02040503050201020203" pitchFamily="18" charset="0"/>
              </a:rPr>
              <a:t> </a:t>
            </a:r>
            <a:r>
              <a:rPr lang="tr-TR" b="1" dirty="0">
                <a:latin typeface="Minion Pro" panose="02040503050201020203" pitchFamily="18" charset="0"/>
              </a:rPr>
              <a:t>Kınama :</a:t>
            </a:r>
            <a:r>
              <a:rPr lang="tr-TR" dirty="0">
                <a:latin typeface="Minion Pro" panose="02040503050201020203" pitchFamily="18" charset="0"/>
              </a:rPr>
              <a:t> </a:t>
            </a:r>
            <a:r>
              <a:rPr lang="tr-TR" i="1" dirty="0">
                <a:latin typeface="Minion Pro" panose="02040503050201020203" pitchFamily="18" charset="0"/>
              </a:rPr>
              <a:t>Memura, görevinde ve davranışlarında kusurlu olduğunun yazı ile bildirilmesidir.</a:t>
            </a:r>
          </a:p>
          <a:p>
            <a:pPr marL="0" indent="0" algn="just" eaLnBrk="1" hangingPunct="1">
              <a:lnSpc>
                <a:spcPct val="90000"/>
              </a:lnSpc>
              <a:buFont typeface="Wingdings" pitchFamily="2" charset="2"/>
              <a:buNone/>
              <a:defRPr/>
            </a:pPr>
            <a:endParaRPr lang="tr-TR" i="1" dirty="0">
              <a:latin typeface="Minion Pro" panose="02040503050201020203" pitchFamily="18" charset="0"/>
            </a:endParaRPr>
          </a:p>
          <a:p>
            <a:pPr lvl="2" algn="just">
              <a:lnSpc>
                <a:spcPct val="90000"/>
              </a:lnSpc>
              <a:buFont typeface="Wingdings" pitchFamily="2" charset="2"/>
              <a:buNone/>
              <a:defRPr/>
            </a:pPr>
            <a:r>
              <a:rPr lang="tr-TR" sz="1800" b="1" u="sng" dirty="0">
                <a:latin typeface="Minion Pro" panose="02040503050201020203" pitchFamily="18" charset="0"/>
              </a:rPr>
              <a:t>Kınama cezasını gerektiren fiil ve haller şunlardır:</a:t>
            </a:r>
          </a:p>
          <a:p>
            <a:pPr marL="914400" lvl="1" indent="-457200" algn="just">
              <a:lnSpc>
                <a:spcPct val="90000"/>
              </a:lnSpc>
              <a:buFont typeface="+mj-lt"/>
              <a:buAutoNum type="alphaLcPeriod"/>
              <a:defRPr/>
            </a:pPr>
            <a:r>
              <a:rPr lang="tr-TR" sz="1800" dirty="0">
                <a:latin typeface="Minion Pro" panose="02040503050201020203" pitchFamily="18" charset="0"/>
              </a:rPr>
              <a:t>Verilen emir ve görevlerin tam ve zamanında yapılmasında, görev mahallinde kurumlarca belirlenen usul ve esasların yerine getirilmesinde, görevle ilgili resmi belge, araç ve gereçlerin korunması, kullanılması ve bakımından kusurlu davranmak,</a:t>
            </a:r>
          </a:p>
          <a:p>
            <a:pPr marL="914400" lvl="1" indent="-457200" algn="just">
              <a:lnSpc>
                <a:spcPct val="90000"/>
              </a:lnSpc>
              <a:buFont typeface="+mj-lt"/>
              <a:buAutoNum type="alphaLcPeriod"/>
              <a:defRPr/>
            </a:pPr>
            <a:endParaRPr lang="tr-TR" sz="1800" dirty="0">
              <a:latin typeface="Minion Pro" panose="02040503050201020203" pitchFamily="18" charset="0"/>
            </a:endParaRPr>
          </a:p>
          <a:p>
            <a:pPr marL="914400" lvl="1" indent="-457200" algn="just">
              <a:lnSpc>
                <a:spcPct val="90000"/>
              </a:lnSpc>
              <a:buFont typeface="+mj-lt"/>
              <a:buAutoNum type="alphaLcPeriod"/>
              <a:defRPr/>
            </a:pPr>
            <a:r>
              <a:rPr lang="tr-TR" sz="1800" dirty="0">
                <a:latin typeface="Minion Pro" panose="02040503050201020203" pitchFamily="18" charset="0"/>
              </a:rPr>
              <a:t>Eşlerinin, reşit olmayan veya mahcur olan çocuklarının kazanç getiren sürekli faaliyetlerini belirlenen sürede kurumuna bildirmemek,</a:t>
            </a:r>
          </a:p>
          <a:p>
            <a:pPr marL="914400" lvl="1" indent="-457200" algn="just">
              <a:lnSpc>
                <a:spcPct val="90000"/>
              </a:lnSpc>
              <a:buFont typeface="+mj-lt"/>
              <a:buAutoNum type="alphaLcPeriod"/>
              <a:defRPr/>
            </a:pPr>
            <a:endParaRPr lang="tr-TR" sz="1800" dirty="0">
              <a:latin typeface="Minion Pro" panose="02040503050201020203" pitchFamily="18" charset="0"/>
            </a:endParaRPr>
          </a:p>
          <a:p>
            <a:pPr marL="914400" lvl="1" indent="-457200" algn="just">
              <a:lnSpc>
                <a:spcPct val="90000"/>
              </a:lnSpc>
              <a:buFont typeface="+mj-lt"/>
              <a:buAutoNum type="alphaLcPeriod"/>
              <a:defRPr/>
            </a:pPr>
            <a:r>
              <a:rPr lang="tr-TR" sz="1800" dirty="0">
                <a:latin typeface="Minion Pro" panose="02040503050201020203" pitchFamily="18" charset="0"/>
              </a:rPr>
              <a:t>Görev sırasında amire hal ve hareketi ile saygısız davranmak,</a:t>
            </a:r>
          </a:p>
          <a:p>
            <a:pPr marL="914400" lvl="1" indent="-457200" algn="just">
              <a:lnSpc>
                <a:spcPct val="90000"/>
              </a:lnSpc>
              <a:buFont typeface="+mj-lt"/>
              <a:buAutoNum type="alphaLcPeriod"/>
              <a:defRPr/>
            </a:pPr>
            <a:endParaRPr lang="tr-TR" sz="1800" dirty="0">
              <a:latin typeface="Minion Pro" panose="02040503050201020203" pitchFamily="18" charset="0"/>
            </a:endParaRPr>
          </a:p>
          <a:p>
            <a:pPr marL="914400" lvl="1" indent="-457200" algn="just">
              <a:lnSpc>
                <a:spcPct val="90000"/>
              </a:lnSpc>
              <a:buFont typeface="+mj-lt"/>
              <a:buAutoNum type="alphaLcPeriod"/>
              <a:defRPr/>
            </a:pPr>
            <a:r>
              <a:rPr lang="tr-TR" sz="1800" dirty="0">
                <a:latin typeface="Minion Pro" panose="02040503050201020203" pitchFamily="18" charset="0"/>
              </a:rPr>
              <a:t>Hizmet dışında Devlet memurunun itibar ve güven duygusunu sarsacak nitelikte davranışlarda bulunmak,</a:t>
            </a:r>
          </a:p>
          <a:p>
            <a:pPr marL="914400" lvl="1" indent="-457200" algn="just">
              <a:lnSpc>
                <a:spcPct val="90000"/>
              </a:lnSpc>
              <a:buFont typeface="+mj-lt"/>
              <a:buAutoNum type="alphaLcPeriod"/>
              <a:defRPr/>
            </a:pPr>
            <a:endParaRPr lang="tr-TR" sz="1800" dirty="0">
              <a:latin typeface="Minion Pro" panose="02040503050201020203" pitchFamily="18" charset="0"/>
            </a:endParaRPr>
          </a:p>
          <a:p>
            <a:pPr marL="914400" lvl="1" indent="-457200" algn="just">
              <a:lnSpc>
                <a:spcPct val="90000"/>
              </a:lnSpc>
              <a:buFont typeface="+mj-lt"/>
              <a:buAutoNum type="alphaLcPeriod"/>
              <a:defRPr/>
            </a:pPr>
            <a:r>
              <a:rPr lang="tr-TR" sz="1800" dirty="0">
                <a:latin typeface="Minion Pro" panose="02040503050201020203" pitchFamily="18" charset="0"/>
              </a:rPr>
              <a:t>Devlete ait resmi araç, gereç ve benzeri eşyayı özel işlerinde kullanmak, </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2633" y="0"/>
            <a:ext cx="1141367" cy="1177104"/>
          </a:xfrm>
          <a:prstGeom prst="rect">
            <a:avLst/>
          </a:prstGeom>
        </p:spPr>
      </p:pic>
      <p:sp>
        <p:nvSpPr>
          <p:cNvPr id="3" name="Slayt Numarası Yer Tutucusu 2"/>
          <p:cNvSpPr>
            <a:spLocks noGrp="1"/>
          </p:cNvSpPr>
          <p:nvPr>
            <p:ph type="sldNum" sz="quarter" idx="12"/>
          </p:nvPr>
        </p:nvSpPr>
        <p:spPr/>
        <p:txBody>
          <a:bodyPr/>
          <a:lstStyle/>
          <a:p>
            <a:pPr>
              <a:defRPr/>
            </a:pPr>
            <a:fld id="{7DD282B4-FBA4-4A1E-BD40-41BDB66442AA}" type="slidenum">
              <a:rPr lang="tr-TR" smtClean="0"/>
              <a:pPr>
                <a:defRPr/>
              </a:pPr>
              <a:t>7</a:t>
            </a:fld>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35596" y="980728"/>
            <a:ext cx="7272808" cy="5278368"/>
          </a:xfrm>
          <a:prstGeom prst="rect">
            <a:avLst/>
          </a:prstGeom>
        </p:spPr>
        <p:txBody>
          <a:bodyPr wrap="square">
            <a:spAutoFit/>
          </a:bodyPr>
          <a:lstStyle/>
          <a:p>
            <a:pPr marL="457200" lvl="3" algn="just">
              <a:lnSpc>
                <a:spcPct val="80000"/>
              </a:lnSpc>
              <a:defRPr/>
            </a:pPr>
            <a:r>
              <a:rPr lang="tr-TR" b="1" u="sng" dirty="0">
                <a:latin typeface="Minion Pro" panose="02040503050201020203" pitchFamily="18" charset="0"/>
              </a:rPr>
              <a:t>Kınama cezasını gerektiren fiil ve haller şunlardır:</a:t>
            </a:r>
            <a:endParaRPr lang="tr-TR" dirty="0">
              <a:latin typeface="Minion Pro" panose="02040503050201020203" pitchFamily="18" charset="0"/>
            </a:endParaRPr>
          </a:p>
          <a:p>
            <a:pPr marL="457200" indent="-457200" algn="just" eaLnBrk="1" hangingPunct="1">
              <a:lnSpc>
                <a:spcPct val="80000"/>
              </a:lnSpc>
              <a:buFont typeface="+mj-lt"/>
              <a:buAutoNum type="alphaLcPeriod" startAt="6"/>
              <a:defRPr/>
            </a:pPr>
            <a:r>
              <a:rPr lang="tr-TR" dirty="0">
                <a:latin typeface="Minion Pro" panose="02040503050201020203" pitchFamily="18" charset="0"/>
              </a:rPr>
              <a:t>Devlete ait resmi belge, araç, gereç ve benzeri eşyayı kaybetmek,</a:t>
            </a:r>
          </a:p>
          <a:p>
            <a:pPr marL="457200" indent="-457200" algn="just" eaLnBrk="1" hangingPunct="1">
              <a:lnSpc>
                <a:spcPct val="80000"/>
              </a:lnSpc>
              <a:buFont typeface="+mj-lt"/>
              <a:buAutoNum type="alphaLcPeriod" startAt="6"/>
              <a:defRPr/>
            </a:pPr>
            <a:endParaRPr lang="tr-TR" dirty="0">
              <a:latin typeface="Minion Pro" panose="02040503050201020203" pitchFamily="18" charset="0"/>
            </a:endParaRPr>
          </a:p>
          <a:p>
            <a:pPr marL="457200" indent="-457200" algn="just" eaLnBrk="1" hangingPunct="1">
              <a:lnSpc>
                <a:spcPct val="80000"/>
              </a:lnSpc>
              <a:buFont typeface="+mj-lt"/>
              <a:buAutoNum type="alphaLcPeriod" startAt="6"/>
              <a:defRPr/>
            </a:pPr>
            <a:r>
              <a:rPr lang="tr-TR" dirty="0">
                <a:latin typeface="Minion Pro" panose="02040503050201020203" pitchFamily="18" charset="0"/>
              </a:rPr>
              <a:t>İş arkadaşlarına, maiyetindeki personele ve iş sahiplerine kötü muamelede bulunmak,</a:t>
            </a:r>
          </a:p>
          <a:p>
            <a:pPr marL="457200" indent="-457200" algn="just" eaLnBrk="1" hangingPunct="1">
              <a:lnSpc>
                <a:spcPct val="80000"/>
              </a:lnSpc>
              <a:buFont typeface="+mj-lt"/>
              <a:buAutoNum type="alphaLcPeriod" startAt="6"/>
              <a:defRPr/>
            </a:pPr>
            <a:endParaRPr lang="tr-TR" dirty="0">
              <a:latin typeface="Minion Pro" panose="02040503050201020203" pitchFamily="18" charset="0"/>
            </a:endParaRPr>
          </a:p>
          <a:p>
            <a:pPr marL="457200" indent="-457200" algn="just" eaLnBrk="1" hangingPunct="1">
              <a:lnSpc>
                <a:spcPct val="80000"/>
              </a:lnSpc>
              <a:buFont typeface="+mj-lt"/>
              <a:buAutoNum type="alphaLcPeriod" startAt="6"/>
              <a:defRPr/>
            </a:pPr>
            <a:r>
              <a:rPr lang="tr-TR" dirty="0">
                <a:latin typeface="Minion Pro" panose="02040503050201020203" pitchFamily="18" charset="0"/>
              </a:rPr>
              <a:t>İş arkadaşlarına ve iş sahiplerine söz veya hareketle sataşmak,</a:t>
            </a:r>
          </a:p>
          <a:p>
            <a:pPr marL="457200" indent="-457200" algn="just" eaLnBrk="1" hangingPunct="1">
              <a:lnSpc>
                <a:spcPct val="80000"/>
              </a:lnSpc>
              <a:buFont typeface="+mj-lt"/>
              <a:buAutoNum type="alphaLcPeriod" startAt="6"/>
              <a:defRPr/>
            </a:pPr>
            <a:endParaRPr lang="tr-TR" dirty="0">
              <a:latin typeface="Minion Pro" panose="02040503050201020203" pitchFamily="18" charset="0"/>
            </a:endParaRPr>
          </a:p>
          <a:p>
            <a:pPr marL="457200" indent="-457200" algn="just" eaLnBrk="1" hangingPunct="1">
              <a:lnSpc>
                <a:spcPct val="80000"/>
              </a:lnSpc>
              <a:buFont typeface="+mj-lt"/>
              <a:buAutoNum type="alphaLcPeriod" startAt="6"/>
              <a:defRPr/>
            </a:pPr>
            <a:r>
              <a:rPr lang="tr-TR" dirty="0">
                <a:latin typeface="Minion Pro" panose="02040503050201020203" pitchFamily="18" charset="0"/>
              </a:rPr>
              <a:t>Görev mahallinde genel ahlak ve edep dışı davranışlarda bulunmak ve bu tür yazı yazmak, işaret, resim ve benzeri şekiller çizmek ve yapmak,</a:t>
            </a:r>
          </a:p>
          <a:p>
            <a:pPr marL="457200" indent="-457200" algn="just" eaLnBrk="1" hangingPunct="1">
              <a:lnSpc>
                <a:spcPct val="80000"/>
              </a:lnSpc>
              <a:buFont typeface="+mj-lt"/>
              <a:buAutoNum type="alphaLcPeriod" startAt="6"/>
              <a:defRPr/>
            </a:pPr>
            <a:endParaRPr lang="tr-TR" dirty="0">
              <a:latin typeface="Minion Pro" panose="02040503050201020203" pitchFamily="18" charset="0"/>
            </a:endParaRPr>
          </a:p>
          <a:p>
            <a:pPr marL="457200" indent="-457200" algn="just" eaLnBrk="1" hangingPunct="1">
              <a:lnSpc>
                <a:spcPct val="80000"/>
              </a:lnSpc>
              <a:buFont typeface="+mj-lt"/>
              <a:buAutoNum type="alphaLcPeriod" startAt="6"/>
              <a:defRPr/>
            </a:pPr>
            <a:r>
              <a:rPr lang="tr-TR" dirty="0">
                <a:latin typeface="Minion Pro" panose="02040503050201020203" pitchFamily="18" charset="0"/>
              </a:rPr>
              <a:t>Verilen emirlere itiraz etmek,</a:t>
            </a:r>
          </a:p>
          <a:p>
            <a:pPr marL="457200" indent="-457200" algn="just" eaLnBrk="1" hangingPunct="1">
              <a:lnSpc>
                <a:spcPct val="80000"/>
              </a:lnSpc>
              <a:buFont typeface="+mj-lt"/>
              <a:buAutoNum type="alphaLcPeriod" startAt="6"/>
              <a:defRPr/>
            </a:pPr>
            <a:endParaRPr lang="tr-TR" dirty="0">
              <a:latin typeface="Minion Pro" panose="02040503050201020203" pitchFamily="18" charset="0"/>
            </a:endParaRPr>
          </a:p>
          <a:p>
            <a:pPr marL="457200" indent="-457200" algn="just" eaLnBrk="1" hangingPunct="1">
              <a:lnSpc>
                <a:spcPct val="80000"/>
              </a:lnSpc>
              <a:buFont typeface="+mj-lt"/>
              <a:buAutoNum type="alphaLcPeriod" startAt="6"/>
              <a:defRPr/>
            </a:pPr>
            <a:r>
              <a:rPr lang="tr-TR" dirty="0">
                <a:latin typeface="Minion Pro" panose="02040503050201020203" pitchFamily="18" charset="0"/>
              </a:rPr>
              <a:t>Borçlarını kasten ödemeyerek hakkında yasal yollara başvurulmasına neden olmak,</a:t>
            </a:r>
          </a:p>
          <a:p>
            <a:pPr marL="457200" indent="-457200" algn="just" eaLnBrk="1" hangingPunct="1">
              <a:lnSpc>
                <a:spcPct val="80000"/>
              </a:lnSpc>
              <a:buFont typeface="+mj-lt"/>
              <a:buAutoNum type="alphaLcPeriod" startAt="6"/>
              <a:defRPr/>
            </a:pPr>
            <a:endParaRPr lang="tr-TR" dirty="0">
              <a:latin typeface="Minion Pro" panose="02040503050201020203" pitchFamily="18" charset="0"/>
            </a:endParaRPr>
          </a:p>
          <a:p>
            <a:pPr marL="457200" indent="-457200" algn="just" eaLnBrk="1" hangingPunct="1">
              <a:lnSpc>
                <a:spcPct val="80000"/>
              </a:lnSpc>
              <a:buFont typeface="+mj-lt"/>
              <a:buAutoNum type="alphaLcPeriod" startAt="6"/>
              <a:defRPr/>
            </a:pPr>
            <a:r>
              <a:rPr lang="tr-TR" dirty="0">
                <a:latin typeface="Minion Pro" panose="02040503050201020203" pitchFamily="18" charset="0"/>
              </a:rPr>
              <a:t>Kurumların huzur, sükun ve çalışma düzenini bozmak,</a:t>
            </a:r>
          </a:p>
          <a:p>
            <a:pPr marL="457200" indent="-457200" algn="just" eaLnBrk="1" hangingPunct="1">
              <a:lnSpc>
                <a:spcPct val="80000"/>
              </a:lnSpc>
              <a:buFont typeface="+mj-lt"/>
              <a:buAutoNum type="alphaLcPeriod" startAt="6"/>
              <a:defRPr/>
            </a:pPr>
            <a:endParaRPr lang="tr-TR" dirty="0">
              <a:latin typeface="Minion Pro" panose="02040503050201020203" pitchFamily="18" charset="0"/>
            </a:endParaRPr>
          </a:p>
          <a:p>
            <a:pPr marL="457200" indent="-457200" algn="just" eaLnBrk="1" hangingPunct="1">
              <a:lnSpc>
                <a:spcPct val="80000"/>
              </a:lnSpc>
              <a:buFont typeface="+mj-lt"/>
              <a:buAutoNum type="alphaLcPeriod" startAt="6"/>
              <a:defRPr/>
            </a:pPr>
            <a:r>
              <a:rPr lang="tr-TR" dirty="0">
                <a:latin typeface="Minion Pro" panose="02040503050201020203" pitchFamily="18" charset="0"/>
              </a:rPr>
              <a:t>Yetkili olmadığı halde basına, haber ajanslarına veya radyo ve televizyon kurumlarına bilgi veya demeç vermek. </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2633" y="0"/>
            <a:ext cx="1141367" cy="1177104"/>
          </a:xfrm>
          <a:prstGeom prst="rect">
            <a:avLst/>
          </a:prstGeom>
        </p:spPr>
      </p:pic>
      <p:sp>
        <p:nvSpPr>
          <p:cNvPr id="3" name="Slayt Numarası Yer Tutucusu 2"/>
          <p:cNvSpPr>
            <a:spLocks noGrp="1"/>
          </p:cNvSpPr>
          <p:nvPr>
            <p:ph type="sldNum" sz="quarter" idx="12"/>
          </p:nvPr>
        </p:nvSpPr>
        <p:spPr/>
        <p:txBody>
          <a:bodyPr/>
          <a:lstStyle/>
          <a:p>
            <a:pPr>
              <a:defRPr/>
            </a:pPr>
            <a:fld id="{7DD282B4-FBA4-4A1E-BD40-41BDB66442AA}" type="slidenum">
              <a:rPr lang="tr-TR" smtClean="0"/>
              <a:pPr>
                <a:defRPr/>
              </a:pPr>
              <a:t>8</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55576" y="980728"/>
            <a:ext cx="7488832" cy="5016758"/>
          </a:xfrm>
          <a:prstGeom prst="rect">
            <a:avLst/>
          </a:prstGeom>
        </p:spPr>
        <p:txBody>
          <a:bodyPr wrap="square">
            <a:spAutoFit/>
          </a:bodyPr>
          <a:lstStyle/>
          <a:p>
            <a:pPr marL="0" indent="0" algn="just" eaLnBrk="1" hangingPunct="1">
              <a:buFont typeface="Wingdings" pitchFamily="2" charset="2"/>
              <a:buNone/>
              <a:defRPr/>
            </a:pPr>
            <a:r>
              <a:rPr lang="tr-TR" b="1" dirty="0">
                <a:latin typeface="Minion Pro" panose="02040503050201020203" pitchFamily="18" charset="0"/>
              </a:rPr>
              <a:t>C - Aylıktan kesme:</a:t>
            </a:r>
            <a:r>
              <a:rPr lang="tr-TR" dirty="0">
                <a:latin typeface="Minion Pro" panose="02040503050201020203" pitchFamily="18" charset="0"/>
              </a:rPr>
              <a:t> </a:t>
            </a:r>
            <a:r>
              <a:rPr lang="tr-TR" i="1" dirty="0">
                <a:latin typeface="Minion Pro" panose="02040503050201020203" pitchFamily="18" charset="0"/>
              </a:rPr>
              <a:t>Memurun, brüt aylığından 1/30 - 1/8 arasında kesinti yapılmasıdır. </a:t>
            </a:r>
          </a:p>
          <a:p>
            <a:pPr marL="0" indent="0" algn="just" eaLnBrk="1" hangingPunct="1">
              <a:buFont typeface="Wingdings" pitchFamily="2" charset="2"/>
              <a:buNone/>
              <a:defRPr/>
            </a:pPr>
            <a:endParaRPr lang="tr-TR" i="1" dirty="0">
              <a:latin typeface="Minion Pro" panose="02040503050201020203" pitchFamily="18" charset="0"/>
            </a:endParaRPr>
          </a:p>
          <a:p>
            <a:pPr lvl="2" algn="just">
              <a:buFont typeface="Wingdings" pitchFamily="2" charset="2"/>
              <a:buNone/>
              <a:defRPr/>
            </a:pPr>
            <a:r>
              <a:rPr lang="tr-TR" b="1" u="sng" dirty="0">
                <a:latin typeface="Minion Pro" panose="02040503050201020203" pitchFamily="18" charset="0"/>
              </a:rPr>
              <a:t>Aylıktan kesme cezasını gerektiren fiil ve haller şunlardır:</a:t>
            </a:r>
          </a:p>
          <a:p>
            <a:pPr marL="914400" lvl="1" indent="-457200" algn="just">
              <a:buFont typeface="+mj-lt"/>
              <a:buAutoNum type="alphaLcPeriod"/>
              <a:defRPr/>
            </a:pPr>
            <a:r>
              <a:rPr lang="tr-TR" dirty="0">
                <a:latin typeface="Minion Pro" panose="02040503050201020203" pitchFamily="18" charset="0"/>
              </a:rPr>
              <a:t>Kasıtlı olarak; verilen emir ve görevleri tam ve zamanında yapmamak, görev mahallinde kurumlarca belirlenen usul ve esasları yerine getirmemek, görevle ilgili resmi belge, araç ve gereçleri korumamak, bakımını yapmamak, hor kullanmak, </a:t>
            </a:r>
          </a:p>
          <a:p>
            <a:pPr marL="914400" lvl="1" indent="-457200" algn="just">
              <a:buFont typeface="+mj-lt"/>
              <a:buAutoNum type="alphaLcPeriod"/>
              <a:defRPr/>
            </a:pPr>
            <a:endParaRPr lang="tr-TR" dirty="0">
              <a:latin typeface="Minion Pro" panose="02040503050201020203" pitchFamily="18" charset="0"/>
            </a:endParaRPr>
          </a:p>
          <a:p>
            <a:pPr marL="914400" lvl="1" indent="-457200" algn="just">
              <a:buFont typeface="+mj-lt"/>
              <a:buAutoNum type="alphaLcPeriod"/>
              <a:defRPr/>
            </a:pPr>
            <a:r>
              <a:rPr lang="tr-TR" dirty="0">
                <a:latin typeface="Minion Pro" panose="02040503050201020203" pitchFamily="18" charset="0"/>
              </a:rPr>
              <a:t>Özürsüz olarak bir veya iki gün göreve gelmemek, </a:t>
            </a:r>
          </a:p>
          <a:p>
            <a:pPr marL="914400" lvl="1" indent="-457200" algn="just">
              <a:buFont typeface="+mj-lt"/>
              <a:buAutoNum type="alphaLcPeriod"/>
              <a:defRPr/>
            </a:pPr>
            <a:endParaRPr lang="tr-TR" dirty="0">
              <a:latin typeface="Minion Pro" panose="02040503050201020203" pitchFamily="18" charset="0"/>
            </a:endParaRPr>
          </a:p>
          <a:p>
            <a:pPr marL="914400" lvl="1" indent="-457200" algn="just">
              <a:buFont typeface="+mj-lt"/>
              <a:buAutoNum type="alphaLcPeriod"/>
              <a:defRPr/>
            </a:pPr>
            <a:r>
              <a:rPr lang="tr-TR" dirty="0">
                <a:latin typeface="Minion Pro" panose="02040503050201020203" pitchFamily="18" charset="0"/>
              </a:rPr>
              <a:t>Devlete ait resmi belge, araç, gereç ve benzerlerini özel menfaat sağlamak için kullanmak,</a:t>
            </a:r>
          </a:p>
          <a:p>
            <a:pPr marL="914400" lvl="1" indent="-457200" algn="just">
              <a:buFont typeface="+mj-lt"/>
              <a:buAutoNum type="alphaLcPeriod"/>
              <a:defRPr/>
            </a:pPr>
            <a:endParaRPr lang="tr-TR" dirty="0">
              <a:latin typeface="Minion Pro" panose="02040503050201020203" pitchFamily="18" charset="0"/>
            </a:endParaRPr>
          </a:p>
          <a:p>
            <a:pPr marL="914400" lvl="1" indent="-457200" algn="just">
              <a:buFont typeface="+mj-lt"/>
              <a:buAutoNum type="alphaLcPeriod"/>
              <a:defRPr/>
            </a:pPr>
            <a:r>
              <a:rPr lang="tr-TR" dirty="0">
                <a:latin typeface="Minion Pro" panose="02040503050201020203" pitchFamily="18" charset="0"/>
              </a:rPr>
              <a:t>Görevle ilgili konularda yükümlü olduğu kişilere yalan ve yanlış beyanda bulunmak, </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2633" y="0"/>
            <a:ext cx="1141367" cy="1177104"/>
          </a:xfrm>
          <a:prstGeom prst="rect">
            <a:avLst/>
          </a:prstGeom>
        </p:spPr>
      </p:pic>
      <p:sp>
        <p:nvSpPr>
          <p:cNvPr id="3" name="Slayt Numarası Yer Tutucusu 2"/>
          <p:cNvSpPr>
            <a:spLocks noGrp="1"/>
          </p:cNvSpPr>
          <p:nvPr>
            <p:ph type="sldNum" sz="quarter" idx="12"/>
          </p:nvPr>
        </p:nvSpPr>
        <p:spPr/>
        <p:txBody>
          <a:bodyPr/>
          <a:lstStyle/>
          <a:p>
            <a:pPr>
              <a:defRPr/>
            </a:pPr>
            <a:fld id="{7DD282B4-FBA4-4A1E-BD40-41BDB66442AA}" type="slidenum">
              <a:rPr lang="tr-TR" smtClean="0"/>
              <a:pPr>
                <a:defRPr/>
              </a:pPr>
              <a:t>9</a:t>
            </a:fld>
            <a:endParaRPr lang="tr-TR"/>
          </a:p>
        </p:txBody>
      </p:sp>
    </p:spTree>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Crop">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TM02900688[[fn=Model]]</Template>
  <TotalTime>124039</TotalTime>
  <Words>2970</Words>
  <Application>Microsoft Office PowerPoint</Application>
  <PresentationFormat>Ekran Gösterisi (4:3)</PresentationFormat>
  <Paragraphs>329</Paragraphs>
  <Slides>27</Slides>
  <Notes>1</Notes>
  <HiddenSlides>0</HiddenSlides>
  <MMClips>0</MMClips>
  <ScaleCrop>false</ScaleCrop>
  <HeadingPairs>
    <vt:vector size="6" baseType="variant">
      <vt:variant>
        <vt:lpstr>Kullanılan Yazı Tipleri</vt:lpstr>
      </vt:variant>
      <vt:variant>
        <vt:i4>9</vt:i4>
      </vt:variant>
      <vt:variant>
        <vt:lpstr>Tema</vt:lpstr>
      </vt:variant>
      <vt:variant>
        <vt:i4>2</vt:i4>
      </vt:variant>
      <vt:variant>
        <vt:lpstr>Slayt Başlıkları</vt:lpstr>
      </vt:variant>
      <vt:variant>
        <vt:i4>27</vt:i4>
      </vt:variant>
    </vt:vector>
  </HeadingPairs>
  <TitlesOfParts>
    <vt:vector size="38" baseType="lpstr">
      <vt:lpstr>Adobe Caslon Pro</vt:lpstr>
      <vt:lpstr>Arial</vt:lpstr>
      <vt:lpstr>Calibri</vt:lpstr>
      <vt:lpstr>Calibri Light</vt:lpstr>
      <vt:lpstr>Franklin Gothic Book</vt:lpstr>
      <vt:lpstr>Minion Pro</vt:lpstr>
      <vt:lpstr>Tekton Pro Cond</vt:lpstr>
      <vt:lpstr>Wingdings</vt:lpstr>
      <vt:lpstr>Wingdings 2</vt:lpstr>
      <vt:lpstr>HDOfficeLightV0</vt:lpstr>
      <vt:lpstr>Crop</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Gelirler Genel Müdürlüğü</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HESAP  SINIFLARI ___________________________________</dc:title>
  <dc:creator>GGM</dc:creator>
  <cp:keywords>TÜRKER</cp:keywords>
  <cp:lastModifiedBy>İbrahim ÇAVUŞ</cp:lastModifiedBy>
  <cp:revision>747</cp:revision>
  <dcterms:created xsi:type="dcterms:W3CDTF">2006-01-08T16:39:53Z</dcterms:created>
  <dcterms:modified xsi:type="dcterms:W3CDTF">2023-10-27T07:52:35Z</dcterms:modified>
</cp:coreProperties>
</file>